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99" r:id="rId2"/>
  </p:sldMasterIdLst>
  <p:notesMasterIdLst>
    <p:notesMasterId r:id="rId32"/>
  </p:notesMasterIdLst>
  <p:handoutMasterIdLst>
    <p:handoutMasterId r:id="rId33"/>
  </p:handoutMasterIdLst>
  <p:sldIdLst>
    <p:sldId id="312" r:id="rId3"/>
    <p:sldId id="257" r:id="rId4"/>
    <p:sldId id="300" r:id="rId5"/>
    <p:sldId id="337" r:id="rId6"/>
    <p:sldId id="341" r:id="rId7"/>
    <p:sldId id="279" r:id="rId8"/>
    <p:sldId id="327" r:id="rId9"/>
    <p:sldId id="344" r:id="rId10"/>
    <p:sldId id="287" r:id="rId11"/>
    <p:sldId id="298" r:id="rId12"/>
    <p:sldId id="320" r:id="rId13"/>
    <p:sldId id="321" r:id="rId14"/>
    <p:sldId id="322" r:id="rId15"/>
    <p:sldId id="346" r:id="rId16"/>
    <p:sldId id="281" r:id="rId17"/>
    <p:sldId id="347" r:id="rId18"/>
    <p:sldId id="338" r:id="rId19"/>
    <p:sldId id="350" r:id="rId20"/>
    <p:sldId id="297" r:id="rId21"/>
    <p:sldId id="340" r:id="rId22"/>
    <p:sldId id="335" r:id="rId23"/>
    <p:sldId id="351" r:id="rId24"/>
    <p:sldId id="352" r:id="rId25"/>
    <p:sldId id="316" r:id="rId26"/>
    <p:sldId id="345" r:id="rId27"/>
    <p:sldId id="258" r:id="rId28"/>
    <p:sldId id="328" r:id="rId29"/>
    <p:sldId id="348" r:id="rId30"/>
    <p:sldId id="349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0E8"/>
    <a:srgbClr val="00CC00"/>
    <a:srgbClr val="DC5F12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Relationship Id="rId4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360124795721342E-2"/>
          <c:y val="5.3184920066809825E-2"/>
          <c:w val="0.90518063190214426"/>
          <c:h val="0.78940020281555712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overlap val="9"/>
        <c:axId val="97637888"/>
        <c:axId val="90740928"/>
      </c:barChart>
      <c:catAx>
        <c:axId val="97637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90740928"/>
        <c:crosses val="autoZero"/>
        <c:auto val="1"/>
        <c:lblAlgn val="ctr"/>
        <c:lblOffset val="100"/>
        <c:noMultiLvlLbl val="0"/>
      </c:catAx>
      <c:valAx>
        <c:axId val="9074092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976378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4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4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'2015-16'!$A$3:$A$14</c:f>
              <c:strCache>
                <c:ptCount val="12"/>
                <c:pt idx="0">
                  <c:v>Peralta</c:v>
                </c:pt>
                <c:pt idx="1">
                  <c:v>Los Rios</c:v>
                </c:pt>
                <c:pt idx="2">
                  <c:v>Contra Costa</c:v>
                </c:pt>
                <c:pt idx="3">
                  <c:v>Rancho Santiago</c:v>
                </c:pt>
                <c:pt idx="4">
                  <c:v>Riverside</c:v>
                </c:pt>
                <c:pt idx="5">
                  <c:v>Statewide</c:v>
                </c:pt>
                <c:pt idx="6">
                  <c:v>Coast</c:v>
                </c:pt>
                <c:pt idx="7">
                  <c:v>North Orange</c:v>
                </c:pt>
                <c:pt idx="8">
                  <c:v>San Mateo</c:v>
                </c:pt>
                <c:pt idx="9">
                  <c:v>Foothill deAnza</c:v>
                </c:pt>
                <c:pt idx="10">
                  <c:v>Ventura</c:v>
                </c:pt>
                <c:pt idx="11">
                  <c:v>Kern</c:v>
                </c:pt>
              </c:strCache>
            </c:strRef>
          </c:cat>
          <c:val>
            <c:numRef>
              <c:f>'2015-16'!$C$3:$C$14</c:f>
              <c:numCache>
                <c:formatCode>0.00%</c:formatCode>
                <c:ptCount val="12"/>
                <c:pt idx="0">
                  <c:v>0.129</c:v>
                </c:pt>
                <c:pt idx="1">
                  <c:v>0.159</c:v>
                </c:pt>
                <c:pt idx="2">
                  <c:v>0.193</c:v>
                </c:pt>
                <c:pt idx="3">
                  <c:v>0.19900000000000001</c:v>
                </c:pt>
                <c:pt idx="4">
                  <c:v>0.20100000000000001</c:v>
                </c:pt>
                <c:pt idx="5">
                  <c:v>0.22500000000000001</c:v>
                </c:pt>
                <c:pt idx="6">
                  <c:v>0.22700000000000001</c:v>
                </c:pt>
                <c:pt idx="7">
                  <c:v>0.22700000000000001</c:v>
                </c:pt>
                <c:pt idx="8">
                  <c:v>0.28199999999999997</c:v>
                </c:pt>
                <c:pt idx="9">
                  <c:v>0.315</c:v>
                </c:pt>
                <c:pt idx="10">
                  <c:v>0.372</c:v>
                </c:pt>
                <c:pt idx="11">
                  <c:v>0.45600000000000002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04452608"/>
        <c:axId val="9074208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gradFill rotWithShape="1">
                    <a:gsLst>
                      <a:gs pos="0">
                        <a:schemeClr val="accent1">
                          <a:shade val="51000"/>
                          <a:satMod val="130000"/>
                        </a:schemeClr>
                      </a:gs>
                      <a:gs pos="80000">
                        <a:schemeClr val="accent1">
                          <a:shade val="93000"/>
                          <a:satMod val="130000"/>
                        </a:schemeClr>
                      </a:gs>
                      <a:gs pos="100000">
                        <a:schemeClr val="accent1">
                          <a:shade val="94000"/>
                          <a:satMod val="135000"/>
                        </a:scheme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'2015-16'!$A$3:$A$14</c15:sqref>
                        </c15:formulaRef>
                      </c:ext>
                    </c:extLst>
                    <c:strCache>
                      <c:ptCount val="12"/>
                      <c:pt idx="0">
                        <c:v>Peralta</c:v>
                      </c:pt>
                      <c:pt idx="1">
                        <c:v>Los Rios</c:v>
                      </c:pt>
                      <c:pt idx="2">
                        <c:v>Contra Costa</c:v>
                      </c:pt>
                      <c:pt idx="3">
                        <c:v>Rancho Santiago</c:v>
                      </c:pt>
                      <c:pt idx="4">
                        <c:v>Riverside</c:v>
                      </c:pt>
                      <c:pt idx="5">
                        <c:v>Statewide</c:v>
                      </c:pt>
                      <c:pt idx="6">
                        <c:v>Coast</c:v>
                      </c:pt>
                      <c:pt idx="7">
                        <c:v>North Orange</c:v>
                      </c:pt>
                      <c:pt idx="8">
                        <c:v>San Mateo</c:v>
                      </c:pt>
                      <c:pt idx="9">
                        <c:v>Foothill deAnza</c:v>
                      </c:pt>
                      <c:pt idx="10">
                        <c:v>Ventura</c:v>
                      </c:pt>
                      <c:pt idx="11">
                        <c:v>Kern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'2015-16'!$B$3:$B$14</c15:sqref>
                        </c15:formulaRef>
                      </c:ext>
                    </c:extLst>
                    <c:numCache>
                      <c:formatCode>_("$"* #,##0_);_("$"* \(#,##0\);_("$"* "-"??_);_(@_)</c:formatCode>
                      <c:ptCount val="12"/>
                      <c:pt idx="0">
                        <c:v>22116275</c:v>
                      </c:pt>
                      <c:pt idx="1">
                        <c:v>56018912</c:v>
                      </c:pt>
                      <c:pt idx="2">
                        <c:v>41972062</c:v>
                      </c:pt>
                      <c:pt idx="3">
                        <c:v>40541020</c:v>
                      </c:pt>
                      <c:pt idx="4">
                        <c:v>42497366</c:v>
                      </c:pt>
                      <c:pt idx="5">
                        <c:v>1883165490</c:v>
                      </c:pt>
                      <c:pt idx="6">
                        <c:v>48272956</c:v>
                      </c:pt>
                      <c:pt idx="7">
                        <c:v>52123498</c:v>
                      </c:pt>
                      <c:pt idx="8">
                        <c:v>47242446</c:v>
                      </c:pt>
                      <c:pt idx="9">
                        <c:v>74430308</c:v>
                      </c:pt>
                      <c:pt idx="10">
                        <c:v>66909625</c:v>
                      </c:pt>
                      <c:pt idx="11">
                        <c:v>64395455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0445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42080"/>
        <c:crosses val="autoZero"/>
        <c:auto val="1"/>
        <c:lblAlgn val="ctr"/>
        <c:lblOffset val="100"/>
        <c:noMultiLvlLbl val="0"/>
      </c:catAx>
      <c:valAx>
        <c:axId val="90742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452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'2011-12'!$A$3</c:f>
              <c:strCache>
                <c:ptCount val="1"/>
                <c:pt idx="0">
                  <c:v>Average Statewide</c:v>
                </c:pt>
              </c:strCache>
            </c:strRef>
          </c:tx>
          <c:marker>
            <c:symbol val="none"/>
          </c:marker>
          <c:cat>
            <c:strRef>
              <c:f>'2011-12'!$E$2:$H$2</c:f>
              <c:strCache>
                <c:ptCount val="4"/>
                <c:pt idx="0">
                  <c:v>2012-13</c:v>
                </c:pt>
                <c:pt idx="1">
                  <c:v>2013-14</c:v>
                </c:pt>
                <c:pt idx="2">
                  <c:v>2014-2015</c:v>
                </c:pt>
                <c:pt idx="3">
                  <c:v>2015-2016</c:v>
                </c:pt>
              </c:strCache>
            </c:strRef>
          </c:cat>
          <c:val>
            <c:numRef>
              <c:f>'2011-12'!$E$3:$H$3</c:f>
              <c:numCache>
                <c:formatCode>0.0%</c:formatCode>
                <c:ptCount val="4"/>
                <c:pt idx="0">
                  <c:v>0.17299999999999999</c:v>
                </c:pt>
                <c:pt idx="1">
                  <c:v>0.17599999999999999</c:v>
                </c:pt>
                <c:pt idx="2" formatCode="0.00%">
                  <c:v>0.17299999999999999</c:v>
                </c:pt>
                <c:pt idx="3" formatCode="0.00%">
                  <c:v>0.22500000000000001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'2011-12'!$A$4</c:f>
              <c:strCache>
                <c:ptCount val="1"/>
                <c:pt idx="0">
                  <c:v>Lowest Statewide</c:v>
                </c:pt>
              </c:strCache>
            </c:strRef>
          </c:tx>
          <c:marker>
            <c:symbol val="none"/>
          </c:marker>
          <c:cat>
            <c:strRef>
              <c:f>'2011-12'!$E$2:$H$2</c:f>
              <c:strCache>
                <c:ptCount val="4"/>
                <c:pt idx="0">
                  <c:v>2012-13</c:v>
                </c:pt>
                <c:pt idx="1">
                  <c:v>2013-14</c:v>
                </c:pt>
                <c:pt idx="2">
                  <c:v>2014-2015</c:v>
                </c:pt>
                <c:pt idx="3">
                  <c:v>2015-2016</c:v>
                </c:pt>
              </c:strCache>
            </c:strRef>
          </c:cat>
          <c:val>
            <c:numRef>
              <c:f>'2011-12'!$E$4:$H$4</c:f>
              <c:numCache>
                <c:formatCode>0.0%</c:formatCode>
                <c:ptCount val="4"/>
                <c:pt idx="0">
                  <c:v>5.1999999999999998E-2</c:v>
                </c:pt>
                <c:pt idx="1">
                  <c:v>5.8000000000000003E-2</c:v>
                </c:pt>
                <c:pt idx="2" formatCode="0.00%">
                  <c:v>3.9E-2</c:v>
                </c:pt>
                <c:pt idx="3" formatCode="0.00%">
                  <c:v>6.8000000000000005E-2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'2011-12'!$A$5</c:f>
              <c:strCache>
                <c:ptCount val="1"/>
                <c:pt idx="0">
                  <c:v>Highest Statewide</c:v>
                </c:pt>
              </c:strCache>
            </c:strRef>
          </c:tx>
          <c:marker>
            <c:symbol val="none"/>
          </c:marker>
          <c:cat>
            <c:strRef>
              <c:f>'2011-12'!$E$2:$H$2</c:f>
              <c:strCache>
                <c:ptCount val="4"/>
                <c:pt idx="0">
                  <c:v>2012-13</c:v>
                </c:pt>
                <c:pt idx="1">
                  <c:v>2013-14</c:v>
                </c:pt>
                <c:pt idx="2">
                  <c:v>2014-2015</c:v>
                </c:pt>
                <c:pt idx="3">
                  <c:v>2015-2016</c:v>
                </c:pt>
              </c:strCache>
            </c:strRef>
          </c:cat>
          <c:val>
            <c:numRef>
              <c:f>'2011-12'!$E$5:$H$5</c:f>
              <c:numCache>
                <c:formatCode>0.0%</c:formatCode>
                <c:ptCount val="4"/>
                <c:pt idx="0">
                  <c:v>0.36899999999999999</c:v>
                </c:pt>
                <c:pt idx="1">
                  <c:v>0.39300000000000002</c:v>
                </c:pt>
                <c:pt idx="2" formatCode="0.00%">
                  <c:v>0.36499999999999999</c:v>
                </c:pt>
                <c:pt idx="3" formatCode="0.00%">
                  <c:v>0.441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'2011-12'!$A$6</c:f>
              <c:strCache>
                <c:ptCount val="1"/>
                <c:pt idx="0">
                  <c:v>Coast District</c:v>
                </c:pt>
              </c:strCache>
            </c:strRef>
          </c:tx>
          <c:marker>
            <c:symbol val="none"/>
          </c:marker>
          <c:cat>
            <c:strRef>
              <c:f>'2011-12'!$E$2:$H$2</c:f>
              <c:strCache>
                <c:ptCount val="4"/>
                <c:pt idx="0">
                  <c:v>2012-13</c:v>
                </c:pt>
                <c:pt idx="1">
                  <c:v>2013-14</c:v>
                </c:pt>
                <c:pt idx="2">
                  <c:v>2014-2015</c:v>
                </c:pt>
                <c:pt idx="3">
                  <c:v>2015-2016</c:v>
                </c:pt>
              </c:strCache>
            </c:strRef>
          </c:cat>
          <c:val>
            <c:numRef>
              <c:f>'2011-12'!$E$6:$H$6</c:f>
              <c:numCache>
                <c:formatCode>0.0%</c:formatCode>
                <c:ptCount val="4"/>
                <c:pt idx="0">
                  <c:v>0.22600000000000001</c:v>
                </c:pt>
                <c:pt idx="1">
                  <c:v>0.20100000000000001</c:v>
                </c:pt>
                <c:pt idx="2">
                  <c:v>0.189</c:v>
                </c:pt>
                <c:pt idx="3" formatCode="0.00%">
                  <c:v>0.22700000000000001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445440"/>
        <c:axId val="90760320"/>
      </c:lineChart>
      <c:catAx>
        <c:axId val="104445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0"/>
            </a:pPr>
            <a:endParaRPr lang="en-US"/>
          </a:p>
        </c:txPr>
        <c:crossAx val="90760320"/>
        <c:crosses val="autoZero"/>
        <c:auto val="1"/>
        <c:lblAlgn val="ctr"/>
        <c:lblOffset val="100"/>
        <c:noMultiLvlLbl val="0"/>
      </c:catAx>
      <c:valAx>
        <c:axId val="9076032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100" b="0"/>
            </a:pPr>
            <a:endParaRPr lang="en-US"/>
          </a:p>
        </c:txPr>
        <c:crossAx val="1044454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FTES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Sheet1!$R$8:$W$8</c:f>
              <c:strCache>
                <c:ptCount val="6"/>
                <c:pt idx="0">
                  <c:v>2015-16 (Final Budget)</c:v>
                </c:pt>
                <c:pt idx="1">
                  <c:v>2016-17 (Adopted Budget)</c:v>
                </c:pt>
                <c:pt idx="2">
                  <c:v>2017-18 Projected (0% Growth)</c:v>
                </c:pt>
                <c:pt idx="3">
                  <c:v>2018-19 Projected (0% Growth)</c:v>
                </c:pt>
                <c:pt idx="4">
                  <c:v>2019-20 Projected (0% Growth)</c:v>
                </c:pt>
                <c:pt idx="5">
                  <c:v>2020-21 Projected (1% Growth)</c:v>
                </c:pt>
              </c:strCache>
            </c:strRef>
          </c:cat>
          <c:val>
            <c:numRef>
              <c:f>Sheet1!$R$9:$W$9</c:f>
              <c:numCache>
                <c:formatCode>General</c:formatCode>
                <c:ptCount val="6"/>
                <c:pt idx="0">
                  <c:v>32623</c:v>
                </c:pt>
                <c:pt idx="1">
                  <c:v>32623</c:v>
                </c:pt>
                <c:pt idx="2">
                  <c:v>32623</c:v>
                </c:pt>
                <c:pt idx="3">
                  <c:v>32623</c:v>
                </c:pt>
                <c:pt idx="4">
                  <c:v>32623</c:v>
                </c:pt>
                <c:pt idx="5">
                  <c:v>32949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1166464"/>
        <c:axId val="90728128"/>
      </c:lineChart>
      <c:catAx>
        <c:axId val="11116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28128"/>
        <c:crosses val="autoZero"/>
        <c:auto val="1"/>
        <c:lblAlgn val="ctr"/>
        <c:lblOffset val="100"/>
        <c:noMultiLvlLbl val="0"/>
      </c:catAx>
      <c:valAx>
        <c:axId val="90728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166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v>Total Revenue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Sheet1!$B$1:$G$1</c:f>
              <c:strCache>
                <c:ptCount val="6"/>
                <c:pt idx="0">
                  <c:v>2015-16 Audited Actual</c:v>
                </c:pt>
                <c:pt idx="1">
                  <c:v>2016-17 Projection</c:v>
                </c:pt>
                <c:pt idx="2">
                  <c:v>2017-18 Projection</c:v>
                </c:pt>
                <c:pt idx="3">
                  <c:v>2018-19 Projection</c:v>
                </c:pt>
                <c:pt idx="4">
                  <c:v>2019-20 Projection</c:v>
                </c:pt>
                <c:pt idx="5">
                  <c:v>2020-2021 Projection</c:v>
                </c:pt>
              </c:strCache>
            </c:strRef>
          </c:cat>
          <c:val>
            <c:numRef>
              <c:f>Sheet1!$B$2:$G$2</c:f>
              <c:numCache>
                <c:formatCode>"$"#,##0_);[Red]\("$"#,##0\)</c:formatCode>
                <c:ptCount val="6"/>
                <c:pt idx="0">
                  <c:v>225415360</c:v>
                </c:pt>
                <c:pt idx="1">
                  <c:v>207940853</c:v>
                </c:pt>
                <c:pt idx="2">
                  <c:v>208437183</c:v>
                </c:pt>
                <c:pt idx="3">
                  <c:v>212764259</c:v>
                </c:pt>
                <c:pt idx="4">
                  <c:v>217693664</c:v>
                </c:pt>
                <c:pt idx="5">
                  <c:v>224631242</c:v>
                </c:pt>
              </c:numCache>
            </c:numRef>
          </c:val>
          <c:smooth val="0"/>
        </c:ser>
        <c:ser>
          <c:idx val="1"/>
          <c:order val="1"/>
          <c:tx>
            <c:v>Total Expenditures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Sheet1!$B$1:$G$1</c:f>
              <c:strCache>
                <c:ptCount val="6"/>
                <c:pt idx="0">
                  <c:v>2015-16 Audited Actual</c:v>
                </c:pt>
                <c:pt idx="1">
                  <c:v>2016-17 Projection</c:v>
                </c:pt>
                <c:pt idx="2">
                  <c:v>2017-18 Projection</c:v>
                </c:pt>
                <c:pt idx="3">
                  <c:v>2018-19 Projection</c:v>
                </c:pt>
                <c:pt idx="4">
                  <c:v>2019-20 Projection</c:v>
                </c:pt>
                <c:pt idx="5">
                  <c:v>2020-2021 Projection</c:v>
                </c:pt>
              </c:strCache>
            </c:strRef>
          </c:cat>
          <c:val>
            <c:numRef>
              <c:f>Sheet1!$B$3:$G$3</c:f>
              <c:numCache>
                <c:formatCode>"$"#,##0_);[Red]\("$"#,##0\)</c:formatCode>
                <c:ptCount val="6"/>
                <c:pt idx="0">
                  <c:v>212665019</c:v>
                </c:pt>
                <c:pt idx="1">
                  <c:v>200742102</c:v>
                </c:pt>
                <c:pt idx="2">
                  <c:v>207965121</c:v>
                </c:pt>
                <c:pt idx="3">
                  <c:v>215797618</c:v>
                </c:pt>
                <c:pt idx="4">
                  <c:v>224225197</c:v>
                </c:pt>
                <c:pt idx="5">
                  <c:v>232751557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772032"/>
        <c:axId val="90732736"/>
      </c:lineChart>
      <c:catAx>
        <c:axId val="11377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32736"/>
        <c:crosses val="autoZero"/>
        <c:auto val="1"/>
        <c:lblAlgn val="ctr"/>
        <c:lblOffset val="100"/>
        <c:noMultiLvlLbl val="0"/>
      </c:catAx>
      <c:valAx>
        <c:axId val="9073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7720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PERS 2016-17FY</c:v>
          </c:tx>
          <c:spPr>
            <a:ln w="31750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12700">
                <a:solidFill>
                  <a:schemeClr val="l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cat>
            <c:strRef>
              <c:f>global!$B$24:$B$29</c:f>
              <c:strCache>
                <c:ptCount val="6"/>
                <c:pt idx="0">
                  <c:v>July 1, 2015</c:v>
                </c:pt>
                <c:pt idx="1">
                  <c:v>July 1, 2016</c:v>
                </c:pt>
                <c:pt idx="2">
                  <c:v>July 1, 2017</c:v>
                </c:pt>
                <c:pt idx="3">
                  <c:v>July 1, 2018</c:v>
                </c:pt>
                <c:pt idx="4">
                  <c:v>July 1, 2019</c:v>
                </c:pt>
                <c:pt idx="5">
                  <c:v>July 1, 2020</c:v>
                </c:pt>
              </c:strCache>
            </c:strRef>
          </c:cat>
          <c:val>
            <c:numRef>
              <c:f>global!$G$24:$G$29</c:f>
              <c:numCache>
                <c:formatCode>0.00%</c:formatCode>
                <c:ptCount val="6"/>
                <c:pt idx="0" formatCode="0.000%">
                  <c:v>0.11847000000000001</c:v>
                </c:pt>
                <c:pt idx="1">
                  <c:v>0.1389</c:v>
                </c:pt>
                <c:pt idx="2">
                  <c:v>0.155</c:v>
                </c:pt>
                <c:pt idx="3">
                  <c:v>0.17100000000000001</c:v>
                </c:pt>
                <c:pt idx="4">
                  <c:v>0.186</c:v>
                </c:pt>
                <c:pt idx="5">
                  <c:v>0.19800000000000001</c:v>
                </c:pt>
              </c:numCache>
            </c:numRef>
          </c:val>
          <c:smooth val="0"/>
        </c:ser>
        <c:ser>
          <c:idx val="1"/>
          <c:order val="1"/>
          <c:tx>
            <c:v>PERS 2017-18FY</c:v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12700">
                <a:solidFill>
                  <a:schemeClr val="l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cat>
            <c:strRef>
              <c:f>global!$B$24:$B$29</c:f>
              <c:strCache>
                <c:ptCount val="6"/>
                <c:pt idx="0">
                  <c:v>July 1, 2015</c:v>
                </c:pt>
                <c:pt idx="1">
                  <c:v>July 1, 2016</c:v>
                </c:pt>
                <c:pt idx="2">
                  <c:v>July 1, 2017</c:v>
                </c:pt>
                <c:pt idx="3">
                  <c:v>July 1, 2018</c:v>
                </c:pt>
                <c:pt idx="4">
                  <c:v>July 1, 2019</c:v>
                </c:pt>
                <c:pt idx="5">
                  <c:v>July 1, 2020</c:v>
                </c:pt>
              </c:strCache>
            </c:strRef>
          </c:cat>
          <c:val>
            <c:numRef>
              <c:f>global!$G$9:$G$14</c:f>
              <c:numCache>
                <c:formatCode>0.00%</c:formatCode>
                <c:ptCount val="6"/>
                <c:pt idx="0" formatCode="0.000%">
                  <c:v>0.11847000000000001</c:v>
                </c:pt>
                <c:pt idx="1">
                  <c:v>0.13888</c:v>
                </c:pt>
                <c:pt idx="2">
                  <c:v>0.158</c:v>
                </c:pt>
                <c:pt idx="3">
                  <c:v>0.187</c:v>
                </c:pt>
                <c:pt idx="4">
                  <c:v>0.216</c:v>
                </c:pt>
                <c:pt idx="5">
                  <c:v>0.249</c:v>
                </c:pt>
              </c:numCache>
            </c:numRef>
          </c:val>
          <c:smooth val="0"/>
        </c:ser>
        <c:ser>
          <c:idx val="2"/>
          <c:order val="2"/>
          <c:tx>
            <c:v>Percent Payroll Increase</c:v>
          </c:tx>
          <c:spPr>
            <a:ln w="3175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global!$L$9:$L$14</c:f>
              <c:numCache>
                <c:formatCode>0.00%</c:formatCode>
                <c:ptCount val="6"/>
                <c:pt idx="1">
                  <c:v>2.0409999999999998E-2</c:v>
                </c:pt>
                <c:pt idx="2">
                  <c:v>1.9119999999999998E-2</c:v>
                </c:pt>
                <c:pt idx="3">
                  <c:v>2.8999999999999998E-2</c:v>
                </c:pt>
                <c:pt idx="4">
                  <c:v>2.8999999999999998E-2</c:v>
                </c:pt>
                <c:pt idx="5">
                  <c:v>3.3000000000000002E-2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137984"/>
        <c:axId val="139585216"/>
      </c:lineChart>
      <c:catAx>
        <c:axId val="14013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585216"/>
        <c:crosses val="autoZero"/>
        <c:auto val="1"/>
        <c:lblAlgn val="ctr"/>
        <c:lblOffset val="100"/>
        <c:noMultiLvlLbl val="0"/>
      </c:catAx>
      <c:valAx>
        <c:axId val="139585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1379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50" b="0" i="0" u="none" strike="noStrike" kern="1200" baseline="0">
                <a:ln>
                  <a:noFill/>
                </a:ln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STRS</c:v>
          </c:tx>
          <c:spPr>
            <a:ln w="31750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12700">
                <a:solidFill>
                  <a:schemeClr val="l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cat>
            <c:strRef>
              <c:f>global!$B$9:$B$14</c:f>
              <c:strCache>
                <c:ptCount val="6"/>
                <c:pt idx="0">
                  <c:v>July 1, 2015</c:v>
                </c:pt>
                <c:pt idx="1">
                  <c:v>July 1, 2016</c:v>
                </c:pt>
                <c:pt idx="2">
                  <c:v>July 1, 2017</c:v>
                </c:pt>
                <c:pt idx="3">
                  <c:v>July 1, 2018</c:v>
                </c:pt>
                <c:pt idx="4">
                  <c:v>July 1, 2019</c:v>
                </c:pt>
                <c:pt idx="5">
                  <c:v>July 1, 2020</c:v>
                </c:pt>
              </c:strCache>
            </c:strRef>
          </c:cat>
          <c:val>
            <c:numRef>
              <c:f>global!$D$9:$D$14</c:f>
              <c:numCache>
                <c:formatCode>0.00%</c:formatCode>
                <c:ptCount val="6"/>
                <c:pt idx="0">
                  <c:v>0.10730000000000001</c:v>
                </c:pt>
                <c:pt idx="1">
                  <c:v>0.1258</c:v>
                </c:pt>
                <c:pt idx="2">
                  <c:v>0.14430000000000001</c:v>
                </c:pt>
                <c:pt idx="3">
                  <c:v>0.1628</c:v>
                </c:pt>
                <c:pt idx="4">
                  <c:v>0.18129999999999999</c:v>
                </c:pt>
                <c:pt idx="5">
                  <c:v>0.191</c:v>
                </c:pt>
              </c:numCache>
            </c:numRef>
          </c:val>
          <c:smooth val="0"/>
        </c:ser>
        <c:ser>
          <c:idx val="1"/>
          <c:order val="1"/>
          <c:tx>
            <c:v>Percent Payroll Increase</c:v>
          </c:tx>
          <c:spPr>
            <a:ln w="31750" cap="rnd">
              <a:noFill/>
              <a:round/>
            </a:ln>
            <a:effectLst/>
          </c:spPr>
          <c:marker>
            <c:symbol val="circle"/>
            <c:size val="6"/>
            <c:spPr>
              <a:noFill/>
              <a:ln w="12700">
                <a:noFill/>
                <a:round/>
              </a:ln>
              <a:effectLst/>
            </c:spPr>
          </c:marker>
          <c:val>
            <c:numRef>
              <c:f>global!$M$9:$M$14</c:f>
              <c:numCache>
                <c:formatCode>0.00%</c:formatCode>
                <c:ptCount val="6"/>
                <c:pt idx="1">
                  <c:v>1.8499999999999989E-2</c:v>
                </c:pt>
                <c:pt idx="2">
                  <c:v>1.8500000000000016E-2</c:v>
                </c:pt>
                <c:pt idx="3">
                  <c:v>1.8499999999999989E-2</c:v>
                </c:pt>
                <c:pt idx="4">
                  <c:v>1.8499999999999989E-2</c:v>
                </c:pt>
                <c:pt idx="5">
                  <c:v>9.7000000000000142E-3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138496"/>
        <c:axId val="139587520"/>
      </c:lineChart>
      <c:catAx>
        <c:axId val="140138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587520"/>
        <c:crosses val="autoZero"/>
        <c:auto val="1"/>
        <c:lblAlgn val="ctr"/>
        <c:lblOffset val="100"/>
        <c:noMultiLvlLbl val="0"/>
      </c:catAx>
      <c:valAx>
        <c:axId val="139587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138496"/>
        <c:crosses val="autoZero"/>
        <c:crossBetween val="between"/>
      </c:valAx>
      <c:dTable>
        <c:showHorzBorder val="1"/>
        <c:showVertBorder val="1"/>
        <c:showOutline val="1"/>
        <c:showKeys val="0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6"/>
            <a:ext cx="3037735" cy="464503"/>
          </a:xfrm>
          <a:prstGeom prst="rect">
            <a:avLst/>
          </a:prstGeom>
        </p:spPr>
        <p:txBody>
          <a:bodyPr vert="horz" lIns="91216" tIns="45608" rIns="91216" bIns="456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2" y="6"/>
            <a:ext cx="3037735" cy="464503"/>
          </a:xfrm>
          <a:prstGeom prst="rect">
            <a:avLst/>
          </a:prstGeom>
        </p:spPr>
        <p:txBody>
          <a:bodyPr vert="horz" lIns="91216" tIns="45608" rIns="91216" bIns="45608" rtlCol="0"/>
          <a:lstStyle>
            <a:lvl1pPr algn="r">
              <a:defRPr sz="1200"/>
            </a:lvl1pPr>
          </a:lstStyle>
          <a:p>
            <a:r>
              <a:rPr lang="en-US" smtClean="0"/>
              <a:t>2/12/2013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8830319"/>
            <a:ext cx="3037735" cy="464503"/>
          </a:xfrm>
          <a:prstGeom prst="rect">
            <a:avLst/>
          </a:prstGeom>
        </p:spPr>
        <p:txBody>
          <a:bodyPr vert="horz" lIns="91216" tIns="45608" rIns="91216" bIns="456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2" y="8830319"/>
            <a:ext cx="3037735" cy="464503"/>
          </a:xfrm>
          <a:prstGeom prst="rect">
            <a:avLst/>
          </a:prstGeom>
        </p:spPr>
        <p:txBody>
          <a:bodyPr vert="horz" lIns="91216" tIns="45608" rIns="91216" bIns="45608" rtlCol="0" anchor="b"/>
          <a:lstStyle>
            <a:lvl1pPr algn="r">
              <a:defRPr sz="1200"/>
            </a:lvl1pPr>
          </a:lstStyle>
          <a:p>
            <a:fld id="{00CDF377-4CAF-4254-9ADC-62D03BEDE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8128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6"/>
            <a:ext cx="3037735" cy="464503"/>
          </a:xfrm>
          <a:prstGeom prst="rect">
            <a:avLst/>
          </a:prstGeom>
        </p:spPr>
        <p:txBody>
          <a:bodyPr vert="horz" lIns="91216" tIns="45608" rIns="91216" bIns="456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2" y="6"/>
            <a:ext cx="3037735" cy="464503"/>
          </a:xfrm>
          <a:prstGeom prst="rect">
            <a:avLst/>
          </a:prstGeom>
        </p:spPr>
        <p:txBody>
          <a:bodyPr vert="horz" lIns="91216" tIns="45608" rIns="91216" bIns="45608" rtlCol="0"/>
          <a:lstStyle>
            <a:lvl1pPr algn="r">
              <a:defRPr sz="1200"/>
            </a:lvl1pPr>
          </a:lstStyle>
          <a:p>
            <a:r>
              <a:rPr lang="en-US" smtClean="0"/>
              <a:t>2/12/2013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5025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16" tIns="45608" rIns="91216" bIns="456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415158"/>
            <a:ext cx="5609588" cy="4183696"/>
          </a:xfrm>
          <a:prstGeom prst="rect">
            <a:avLst/>
          </a:prstGeom>
        </p:spPr>
        <p:txBody>
          <a:bodyPr vert="horz" lIns="91216" tIns="45608" rIns="91216" bIns="456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8830319"/>
            <a:ext cx="3037735" cy="464503"/>
          </a:xfrm>
          <a:prstGeom prst="rect">
            <a:avLst/>
          </a:prstGeom>
        </p:spPr>
        <p:txBody>
          <a:bodyPr vert="horz" lIns="91216" tIns="45608" rIns="91216" bIns="456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2" y="8830319"/>
            <a:ext cx="3037735" cy="464503"/>
          </a:xfrm>
          <a:prstGeom prst="rect">
            <a:avLst/>
          </a:prstGeom>
        </p:spPr>
        <p:txBody>
          <a:bodyPr vert="horz" lIns="91216" tIns="45608" rIns="91216" bIns="45608" rtlCol="0" anchor="b"/>
          <a:lstStyle>
            <a:lvl1pPr algn="r">
              <a:defRPr sz="1200"/>
            </a:lvl1pPr>
          </a:lstStyle>
          <a:p>
            <a:fld id="{6877CED5-5102-45D2-B3E9-C651E639AC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804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7CED5-5102-45D2-B3E9-C651E639ACD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2/12/2013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155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2/12/2013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77CED5-5102-45D2-B3E9-C651E639AC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51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February 12, 2013, CCCD Administrative Services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97C5-D86E-411D-B2D0-D5C7F5688DA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115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February 12, 2013, CCCD Administrative Services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83853-BC91-4E82-916A-D58BCBDA55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87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February 12, 2013, CCCD Administrative Services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CC938-1559-455F-83B7-8D1C05451F0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378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0284"/>
            <a:ext cx="8229600" cy="610386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602163"/>
          </a:xfrm>
        </p:spPr>
        <p:txBody>
          <a:bodyPr/>
          <a:lstStyle>
            <a:lvl1pPr marL="342900" indent="-342900">
              <a:buClr>
                <a:srgbClr val="0070C0"/>
              </a:buClr>
              <a:buFont typeface="Wingdings 3" pitchFamily="18" charset="2"/>
              <a:buChar char=""/>
              <a:defRPr sz="2800"/>
            </a:lvl1pPr>
            <a:lvl2pPr marL="742950" indent="-285750"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rgbClr val="0070C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>
            <a:lvl1pPr>
              <a:defRPr sz="1100" i="1"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February 12, 2013, CCCD Administrative Services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AB609-8302-414C-A9A4-52F3A97EC1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990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February 12, 2013, CCCD Administrative Services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2D597C5-D86E-411D-B2D0-D5C7F5688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February 12, 2013, CCCD Administrative Services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298D7C-8119-43B5-9E08-C95461E476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43000"/>
            <a:ext cx="7467600" cy="0"/>
          </a:xfrm>
          <a:prstGeom prst="line">
            <a:avLst/>
          </a:prstGeom>
          <a:ln w="19050">
            <a:solidFill>
              <a:schemeClr val="tx2"/>
            </a:solidFill>
          </a:ln>
          <a:effectLst>
            <a:outerShdw blurRad="76200" dist="25400" dir="6000000" algn="t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February 12, 2013, CCCD Administrative Services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C90FBC-1F44-4B73-BEEE-5F307D9CC3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February 12, 2013, CCCD Administrative Services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9E62AB-7477-40C0-BA6E-9D950CE11B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February 12, 2013, CCCD Administrative Services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131285-5131-444B-B981-241A9F254A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February 12, 2013, CCCD Administrative Services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0A3D22-D8C4-4572-8620-4F0E6970E6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February 12, 2013, CCCD Administrative Services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BCCA48-A10C-4D8F-8DA4-390DE029B0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February 12, 2013, CCCD Administrative Services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pPr>
              <a:defRPr/>
            </a:pPr>
            <a:fld id="{5F298D7C-8119-43B5-9E08-C95461E476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0887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February 12, 2013, CCCD Administrative Services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A32F49-3251-4469-8587-A24D149FB0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February 12, 2013, CCCD Administrative Services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February 12, 2013, CCCD Administrative Services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B83853-BC91-4E82-916A-D58BCBDA55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February 12, 2013, CCCD Administrative Services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7CC938-1559-455F-83B7-8D1C05451F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February 12, 2013, CCCD Administrative Services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90FBC-1F44-4B73-BEEE-5F307D9CC3D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8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February 12, 2013, CCCD Administrative Services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E62AB-7477-40C0-BA6E-9D950CE11BC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73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February 12, 2013, CCCD Administrative Services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31285-5131-444B-B981-241A9F254A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36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February 12, 2013, CCCD Administrative Services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A3D22-D8C4-4572-8620-4F0E6970E61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32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February 12, 2013, CCCD Administrative Services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CCA48-A10C-4D8F-8DA4-390DE029B0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5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February 12, 2013, CCCD Administrative Services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32F49-3251-4469-8587-A24D149FB0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88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038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2000" t="-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February 12, 2013, CCCD Administrative Services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298D7C-8119-43B5-9E08-C95461E476A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95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February 12, 2013, CCCD Administrative Services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F298D7C-8119-43B5-9E08-C95461E476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375" y="1295400"/>
            <a:ext cx="8688369" cy="1295400"/>
          </a:xfrm>
        </p:spPr>
        <p:txBody>
          <a:bodyPr>
            <a:noAutofit/>
          </a:bodyPr>
          <a:lstStyle/>
          <a:p>
            <a:r>
              <a:rPr lang="en-US" sz="3600" b="0" dirty="0" smtClean="0">
                <a:latin typeface="Arial Black" pitchFamily="34" charset="0"/>
              </a:rPr>
              <a:t>2017-18 </a:t>
            </a:r>
            <a:br>
              <a:rPr lang="en-US" sz="3600" b="0" dirty="0" smtClean="0">
                <a:latin typeface="Arial Black" pitchFamily="34" charset="0"/>
              </a:rPr>
            </a:br>
            <a:r>
              <a:rPr lang="en-US" sz="3600" b="0" dirty="0" smtClean="0">
                <a:latin typeface="Arial Black" pitchFamily="34" charset="0"/>
              </a:rPr>
              <a:t>Preliminary Budget Development</a:t>
            </a:r>
            <a:endParaRPr lang="en-US" sz="3600" b="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971800"/>
            <a:ext cx="8640745" cy="1701800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Arial" pitchFamily="34" charset="0"/>
                <a:cs typeface="Arial" pitchFamily="34" charset="0"/>
              </a:rPr>
              <a:t>Presentation to the Board of Trustees</a:t>
            </a:r>
          </a:p>
          <a:p>
            <a:r>
              <a:rPr lang="en-US" sz="2500" b="1" dirty="0">
                <a:latin typeface="Arial" pitchFamily="34" charset="0"/>
                <a:cs typeface="Arial" pitchFamily="34" charset="0"/>
              </a:rPr>
              <a:t>BUDGET STUDY SESSION</a:t>
            </a:r>
            <a:endParaRPr lang="en-US" sz="2500" dirty="0">
              <a:latin typeface="Arial" pitchFamily="34" charset="0"/>
              <a:cs typeface="Arial" pitchFamily="34" charset="0"/>
            </a:endParaRPr>
          </a:p>
          <a:p>
            <a:r>
              <a:rPr lang="en-US" sz="2000" b="1" i="1" dirty="0">
                <a:latin typeface="Arial" pitchFamily="34" charset="0"/>
                <a:cs typeface="Arial" pitchFamily="34" charset="0"/>
              </a:rPr>
              <a:t>March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1, 2017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77048" y="61722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prstClr val="white"/>
                </a:solidFill>
              </a:rPr>
              <a:t>Inspiration. Innovation. Graduation.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1163096"/>
            <a:ext cx="190500" cy="52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58" y="31574"/>
            <a:ext cx="8890486" cy="1157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31258" y="1163096"/>
            <a:ext cx="249742" cy="132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72002" y="1163096"/>
            <a:ext cx="249742" cy="132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4673600"/>
            <a:ext cx="5010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Presented by Andy Dunn, </a:t>
            </a:r>
            <a:r>
              <a:rPr lang="en-US" sz="1400" b="1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sz="1400" b="1" i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Ed.D</a:t>
            </a:r>
            <a:r>
              <a:rPr lang="en-US" sz="1400" b="1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</a:p>
          <a:p>
            <a:pPr algn="r"/>
            <a:r>
              <a:rPr lang="en-US" sz="1400" b="1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Vice Chancellor, Finance and Administrative Services</a:t>
            </a:r>
            <a:endParaRPr lang="en-US" sz="1400" b="1" i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4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8153400" cy="17526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rPr>
              <a:t>SECTION 3</a:t>
            </a:r>
            <a:r>
              <a:rPr lang="en-US" sz="2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2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2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40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rPr>
              <a:t>2017-18 FY and Beyond</a:t>
            </a:r>
            <a:endParaRPr lang="en-US" sz="4000" dirty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47333" y="3352800"/>
            <a:ext cx="655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/>
              <a:t>Summary of Governor’s Budget Proposal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/>
              <a:t>FTES Multi-year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/>
              <a:t>Budget Multi-year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/>
              <a:t>Categorical Summary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/>
              <a:t>Health Benefit Projection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/>
              <a:t>Preliminary Budget Allocation Model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/>
              <a:t>Pension Contribution Summary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/>
              <a:t>Preliminary Budget Assumptions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/>
              <a:t>Budget Development Calendar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6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1295400"/>
            <a:ext cx="8763000" cy="762000"/>
          </a:xfrm>
        </p:spPr>
        <p:txBody>
          <a:bodyPr/>
          <a:lstStyle/>
          <a:p>
            <a:r>
              <a:rPr lang="en-US" sz="2500" dirty="0" smtClean="0">
                <a:latin typeface="Arial Black" pitchFamily="34" charset="0"/>
              </a:rPr>
              <a:t>SUMMARY OF GOVERNOR’S BUDGET PROPOSAL</a:t>
            </a:r>
            <a:endParaRPr lang="en-US" sz="2500" dirty="0">
              <a:latin typeface="Arial Black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974" y="1878874"/>
            <a:ext cx="1854205" cy="13906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274738"/>
              </p:ext>
            </p:extLst>
          </p:nvPr>
        </p:nvGraphicFramePr>
        <p:xfrm>
          <a:off x="405245" y="1676400"/>
          <a:ext cx="6452755" cy="4433320"/>
        </p:xfrm>
        <a:graphic>
          <a:graphicData uri="http://schemas.openxmlformats.org/drawingml/2006/table">
            <a:tbl>
              <a:tblPr firstRow="1" firstCol="1" bandRow="1"/>
              <a:tblGrid>
                <a:gridCol w="13993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009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619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ITEM</a:t>
                      </a:r>
                      <a:endParaRPr lang="en-US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SYSTEM AMOUNT (millions)</a:t>
                      </a:r>
                      <a:r>
                        <a:rPr lang="en-US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NOTES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Access/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Growth</a:t>
                      </a:r>
                      <a:endParaRPr lang="en-US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$79.3M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Reflects 1.34% to fund growth.  Local cap TBD.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COLA</a:t>
                      </a:r>
                      <a:endParaRPr lang="en-US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$94.1M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Reflects an estimated 1.48%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41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Base Augmentation</a:t>
                      </a:r>
                      <a:endParaRPr lang="en-US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$23.6M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575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Prior year amount was $75M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Workforce and CTE Pathways</a:t>
                      </a:r>
                      <a:endParaRPr lang="en-US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$248M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Augmentation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522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Basic Skills</a:t>
                      </a:r>
                      <a:endParaRPr lang="en-US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$30M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Augmentation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te Placeholder 5"/>
          <p:cNvSpPr txBox="1">
            <a:spLocks/>
          </p:cNvSpPr>
          <p:nvPr/>
        </p:nvSpPr>
        <p:spPr>
          <a:xfrm>
            <a:off x="304800" y="6109720"/>
            <a:ext cx="53097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1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Source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i="0" dirty="0" smtClean="0">
                <a:solidFill>
                  <a:schemeClr val="tx1"/>
                </a:solidFill>
              </a:rPr>
              <a:t>Community College League of California Analysis of Governor’s Budget </a:t>
            </a:r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9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1" y="1066800"/>
            <a:ext cx="8610600" cy="610386"/>
          </a:xfrm>
        </p:spPr>
        <p:txBody>
          <a:bodyPr>
            <a:normAutofit fontScale="90000"/>
          </a:bodyPr>
          <a:lstStyle/>
          <a:p>
            <a:pPr lvl="0"/>
            <a:r>
              <a:rPr lang="en-US" sz="2800" dirty="0" smtClean="0">
                <a:latin typeface="Arial Black" pitchFamily="34" charset="0"/>
              </a:rPr>
              <a:t>SUMMARY OF BUDGET PROPOSAL</a:t>
            </a:r>
            <a:r>
              <a:rPr lang="en-US" dirty="0" smtClean="0"/>
              <a:t> </a:t>
            </a:r>
            <a:r>
              <a:rPr lang="en-US" sz="2800" dirty="0" smtClean="0">
                <a:latin typeface="Arial Black" pitchFamily="34" charset="0"/>
              </a:rPr>
              <a:t>(cont.)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te Placeholder 5"/>
          <p:cNvSpPr txBox="1">
            <a:spLocks/>
          </p:cNvSpPr>
          <p:nvPr/>
        </p:nvSpPr>
        <p:spPr>
          <a:xfrm>
            <a:off x="457200" y="6127750"/>
            <a:ext cx="53097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1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Source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i="0" dirty="0" smtClean="0">
                <a:solidFill>
                  <a:schemeClr val="tx1"/>
                </a:solidFill>
              </a:rPr>
              <a:t>Community College League of California Analysis of Governor’s Budget </a:t>
            </a:r>
            <a:endParaRPr lang="en-US" i="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68370"/>
            <a:ext cx="8108383" cy="463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31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610600" cy="610386"/>
          </a:xfrm>
        </p:spPr>
        <p:txBody>
          <a:bodyPr>
            <a:normAutofit fontScale="90000"/>
          </a:bodyPr>
          <a:lstStyle/>
          <a:p>
            <a:pPr lvl="0"/>
            <a:r>
              <a:rPr lang="en-US" sz="2800" dirty="0" smtClean="0">
                <a:latin typeface="Arial Black" pitchFamily="34" charset="0"/>
              </a:rPr>
              <a:t>SUMMARY OF BUDGET PROPOSAL</a:t>
            </a:r>
            <a:r>
              <a:rPr lang="en-US" dirty="0" smtClean="0"/>
              <a:t> </a:t>
            </a:r>
            <a:r>
              <a:rPr lang="en-US" sz="2800" dirty="0" smtClean="0">
                <a:latin typeface="Arial Black" pitchFamily="34" charset="0"/>
              </a:rPr>
              <a:t>(cont.)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76400"/>
            <a:ext cx="8181541" cy="4291956"/>
          </a:xfrm>
          <a:prstGeom prst="rect">
            <a:avLst/>
          </a:prstGeom>
        </p:spPr>
      </p:pic>
      <p:sp>
        <p:nvSpPr>
          <p:cNvPr id="8" name="Date Placeholder 5"/>
          <p:cNvSpPr txBox="1">
            <a:spLocks/>
          </p:cNvSpPr>
          <p:nvPr/>
        </p:nvSpPr>
        <p:spPr>
          <a:xfrm>
            <a:off x="381000" y="6048053"/>
            <a:ext cx="53097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1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Source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i="0" dirty="0" smtClean="0">
                <a:solidFill>
                  <a:schemeClr val="tx1"/>
                </a:solidFill>
              </a:rPr>
              <a:t>Community College League of California Analysis of Governor’s Budget </a:t>
            </a:r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610600" cy="610386"/>
          </a:xfrm>
        </p:spPr>
        <p:txBody>
          <a:bodyPr>
            <a:normAutofit fontScale="90000"/>
          </a:bodyPr>
          <a:lstStyle/>
          <a:p>
            <a:pPr lvl="0"/>
            <a:r>
              <a:rPr lang="en-US" sz="2800" dirty="0" smtClean="0">
                <a:latin typeface="Arial Black" pitchFamily="34" charset="0"/>
              </a:rPr>
              <a:t>SUMMARY OF BUDGET PROPOSAL</a:t>
            </a:r>
            <a:r>
              <a:rPr lang="en-US" dirty="0" smtClean="0"/>
              <a:t> </a:t>
            </a:r>
            <a:r>
              <a:rPr lang="en-US" sz="2800" dirty="0" smtClean="0">
                <a:latin typeface="Arial Black" pitchFamily="34" charset="0"/>
              </a:rPr>
              <a:t>(cont.)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276282"/>
              </p:ext>
            </p:extLst>
          </p:nvPr>
        </p:nvGraphicFramePr>
        <p:xfrm>
          <a:off x="457200" y="1773766"/>
          <a:ext cx="8229600" cy="3560234"/>
        </p:xfrm>
        <a:graphic>
          <a:graphicData uri="http://schemas.openxmlformats.org/drawingml/2006/table">
            <a:tbl>
              <a:tblPr firstRow="1" firstCol="1" bandRow="1"/>
              <a:tblGrid>
                <a:gridCol w="1719143"/>
                <a:gridCol w="1489923"/>
                <a:gridCol w="5020534"/>
              </a:tblGrid>
              <a:tr h="7195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ITEM</a:t>
                      </a:r>
                      <a:endParaRPr lang="en-US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SYSTEM AMOUNT (millions)</a:t>
                      </a:r>
                      <a:r>
                        <a:rPr lang="en-US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NOTES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29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Innovation Award</a:t>
                      </a:r>
                      <a:endParaRPr lang="en-US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$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20M</a:t>
                      </a:r>
                      <a:endParaRPr lang="en-US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Grants related to innovative practices in community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colleges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9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Integrated Library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System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$6M</a:t>
                      </a:r>
                      <a:endParaRPr lang="en-US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One-time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funds allocated for an i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ntegrated library system to be developed for all CCC students to have access to a cloud-based library system.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Student Fees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$46/credit unit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change proposed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41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Mandate Reimbursement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$0M</a:t>
                      </a:r>
                      <a:endParaRPr lang="en-US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ne-time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funding is provided on a per-FTES basis to retire outstanding mandate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claims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5"/>
          <p:cNvSpPr txBox="1">
            <a:spLocks/>
          </p:cNvSpPr>
          <p:nvPr/>
        </p:nvSpPr>
        <p:spPr>
          <a:xfrm>
            <a:off x="457200" y="6019800"/>
            <a:ext cx="53097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1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Source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i="0" dirty="0" smtClean="0">
                <a:solidFill>
                  <a:schemeClr val="tx1"/>
                </a:solidFill>
              </a:rPr>
              <a:t>Community College League of California Analysis of Governor’s Budget </a:t>
            </a:r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47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33" y="1371600"/>
            <a:ext cx="8229600" cy="6103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FTES MULTI-YEAR OUTLOOK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1571771"/>
              </p:ext>
            </p:extLst>
          </p:nvPr>
        </p:nvGraphicFramePr>
        <p:xfrm>
          <a:off x="609600" y="2122676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43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6200" y="1167468"/>
            <a:ext cx="8839200" cy="610386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latin typeface="Arial Black" pitchFamily="34" charset="0"/>
              </a:rPr>
              <a:t>ESTIMATED 2017-18 UGF REVENUE &amp; EXPENSE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2018" y="5755803"/>
            <a:ext cx="81534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u="sng" dirty="0" smtClean="0"/>
              <a:t>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Total computational revenue @ 2015-16 P-2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Assumes no earned growth.  Local cap TBD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Pension cost from SSC CCC Financial Projection Dartboard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2018-19 COLA </a:t>
            </a:r>
            <a:r>
              <a:rPr lang="en-US" sz="1050" dirty="0" err="1"/>
              <a:t>est</a:t>
            </a:r>
            <a:r>
              <a:rPr lang="en-US" sz="1050" dirty="0"/>
              <a:t> 2.4%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264771"/>
              </p:ext>
            </p:extLst>
          </p:nvPr>
        </p:nvGraphicFramePr>
        <p:xfrm>
          <a:off x="685800" y="1570255"/>
          <a:ext cx="7619999" cy="4185548"/>
        </p:xfrm>
        <a:graphic>
          <a:graphicData uri="http://schemas.openxmlformats.org/drawingml/2006/table">
            <a:tbl>
              <a:tblPr/>
              <a:tblGrid>
                <a:gridCol w="628171"/>
                <a:gridCol w="1911828"/>
                <a:gridCol w="1502152"/>
                <a:gridCol w="914945"/>
                <a:gridCol w="1274552"/>
                <a:gridCol w="95592"/>
                <a:gridCol w="1292759"/>
              </a:tblGrid>
              <a:tr h="27466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 Budget Development</a:t>
                      </a:r>
                    </a:p>
                  </a:txBody>
                  <a:tcPr marL="8938" marR="8938" marT="8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02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new on-going revenue and expense February 2017)</a:t>
                      </a:r>
                    </a:p>
                  </a:txBody>
                  <a:tcPr marL="8938" marR="8938" marT="8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4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Revenue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        Estimated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2018-19                  Projection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79778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COLA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$94.1 million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2,586,117 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4,273,803 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</a:tr>
              <a:tr h="179778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Growth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$79.3 million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-   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-   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</a:tr>
              <a:tr h="179778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Base Augmentation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$27.1 million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0.43%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751,372 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-   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</a:tr>
              <a:tr h="191433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-   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-   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</a:tr>
              <a:tr h="179778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3,337,489 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4,273,803 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</a:tr>
              <a:tr h="17977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33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Expense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79778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COLA pass-through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2,198,200 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3,632,733 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</a:tr>
              <a:tr h="301299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Benefits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742,000 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742,000 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</a:tr>
              <a:tr h="179778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1,126,285 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1,749,618 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</a:tr>
              <a:tr h="179778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STRS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1,330,663 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1,362,865 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</a:tr>
              <a:tr h="301299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Step/Column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300,000 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300,000 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</a:tr>
              <a:tr h="179778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5,697,148 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7,787,216 </a:t>
                      </a:r>
                    </a:p>
                  </a:txBody>
                  <a:tcPr marL="8938" marR="8938" marT="8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</a:tr>
              <a:tr h="876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Balance/Deficit</a:t>
                      </a:r>
                    </a:p>
                  </a:txBody>
                  <a:tcPr marL="8938" marR="8938" marT="89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8" marR="8938" marT="8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8" marR="8938" marT="8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(2,359,658)</a:t>
                      </a:r>
                    </a:p>
                  </a:txBody>
                  <a:tcPr marL="8938" marR="8938" marT="893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(3,513,412)</a:t>
                      </a:r>
                    </a:p>
                  </a:txBody>
                  <a:tcPr marL="8938" marR="8938" marT="89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7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Percent Increase of </a:t>
                      </a:r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Deficit 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from 2017-18 to 2018-19</a:t>
                      </a:r>
                    </a:p>
                  </a:txBody>
                  <a:tcPr marL="8938" marR="8938" marT="89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8" marR="8938" marT="893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48.89%</a:t>
                      </a:r>
                    </a:p>
                  </a:txBody>
                  <a:tcPr marL="8938" marR="8938" marT="89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19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603528"/>
              </p:ext>
            </p:extLst>
          </p:nvPr>
        </p:nvGraphicFramePr>
        <p:xfrm>
          <a:off x="381000" y="1143000"/>
          <a:ext cx="8458200" cy="457200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MULTI-YEAR UGF </a:t>
                      </a:r>
                      <a:r>
                        <a:rPr lang="en-US" sz="25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PROJECTION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560630"/>
              </p:ext>
            </p:extLst>
          </p:nvPr>
        </p:nvGraphicFramePr>
        <p:xfrm>
          <a:off x="533400" y="1600197"/>
          <a:ext cx="8077201" cy="4744089"/>
        </p:xfrm>
        <a:graphic>
          <a:graphicData uri="http://schemas.openxmlformats.org/drawingml/2006/table">
            <a:tbl>
              <a:tblPr/>
              <a:tblGrid>
                <a:gridCol w="1775322"/>
                <a:gridCol w="1193930"/>
                <a:gridCol w="996673"/>
                <a:gridCol w="996673"/>
                <a:gridCol w="996673"/>
                <a:gridCol w="996673"/>
                <a:gridCol w="1121257"/>
              </a:tblGrid>
              <a:tr h="254472">
                <a:tc gridSpan="7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76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2015-16            Audited Actual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2016-17 Projection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 Projection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2018-19 Projection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 Projection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2020-21 Projection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4362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Beginning Balance (District &amp; College)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$35,522,615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$48,272,956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$55,471,707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$55,943,769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$52,910,411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$46,378,878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Revenue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$225,415,360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$207,940,853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$208,437,183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$212,764,259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$217,693,664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$224,631,242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Rev &amp; Beg Balance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$260,937,975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$256,213,809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$263,908,890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$268,708,028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$270,604,075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$271,010,120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Expenditures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$212,665,019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$200,742,102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$207,965,121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$215,797,618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$224,225,197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$232,751,557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 - Expenses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$12,750,341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$7,198,751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$472,062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($3,033,359)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($6,531,533)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($8,120,315)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Ending Fund Balance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$48,272,956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$55,471,707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$55,943,769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$52,910,410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$46,378,878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$38,258,563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Ending Fund Balance %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22.70%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27.63%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26.90%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24.52%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20.68%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16.44%</a:t>
                      </a:r>
                    </a:p>
                  </a:txBody>
                  <a:tcPr marL="9088" marR="9088" marT="9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6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2016-17 and Beyond:</a:t>
                      </a: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6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COLA:  Zero for 2016-17.  Per SSC in out years (1.48, 2.40, 2.53, 2.66) </a:t>
                      </a: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6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Growth: Zero through 2019-20.  1% in 2020-21</a:t>
                      </a: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Net effect of Step/Column @ $300,000/year</a:t>
                      </a: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6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PERS employer match for 2016-17: 13.89.  Out years: (15.8, 18.7, 21.6, 24.9)</a:t>
                      </a: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6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Sunset of SUT under Prop 30 reflected in state projections</a:t>
                      </a: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6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STRS employer match for 2016-17: 12.58.  Out years: (14.43, 16.28, 18.13, 19.10)</a:t>
                      </a: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6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No assumption made about ACA "Cadillac Tax" </a:t>
                      </a: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6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Health Benefits reflects  ~$742k increase/annually</a:t>
                      </a: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6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 No misc new cost (software license, legal, insurance, regulatory)</a:t>
                      </a: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6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No assumption made about sunset of PIT under Prop 30</a:t>
                      </a: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109414"/>
              </p:ext>
            </p:extLst>
          </p:nvPr>
        </p:nvGraphicFramePr>
        <p:xfrm>
          <a:off x="381000" y="1143000"/>
          <a:ext cx="8458200" cy="693420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MULTI-YEAR UGF </a:t>
                      </a:r>
                      <a:r>
                        <a:rPr lang="en-US" sz="25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PROJECTION</a:t>
                      </a: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A COMPARISON</a:t>
                      </a:r>
                      <a:r>
                        <a:rPr lang="en-US" sz="20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 OF REVENUE AND EXPENSES</a:t>
                      </a:r>
                      <a:endParaRPr lang="en-US" sz="2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468522"/>
              </p:ext>
            </p:extLst>
          </p:nvPr>
        </p:nvGraphicFramePr>
        <p:xfrm>
          <a:off x="381000" y="1905000"/>
          <a:ext cx="8353425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237709"/>
              </p:ext>
            </p:extLst>
          </p:nvPr>
        </p:nvGraphicFramePr>
        <p:xfrm>
          <a:off x="2010591" y="5726293"/>
          <a:ext cx="6629401" cy="185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066800"/>
                <a:gridCol w="1143000"/>
                <a:gridCol w="1066800"/>
                <a:gridCol w="1066800"/>
                <a:gridCol w="1143001"/>
              </a:tblGrid>
              <a:tr h="1857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$12,750,341 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$7,198,751 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$472,062 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($3,033,359)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($6,531,533)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($8,120,315)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5688357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Balance/Deficit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010591" y="5688357"/>
            <a:ext cx="0" cy="2616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19300" y="5949967"/>
            <a:ext cx="65913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610600" y="5707324"/>
            <a:ext cx="0" cy="22367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24200" y="5719420"/>
            <a:ext cx="0" cy="22367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91000" y="5726293"/>
            <a:ext cx="0" cy="22367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14950" y="5728128"/>
            <a:ext cx="0" cy="22367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400800" y="5726293"/>
            <a:ext cx="0" cy="22367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467600" y="5726293"/>
            <a:ext cx="0" cy="22367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48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545744"/>
              </p:ext>
            </p:extLst>
          </p:nvPr>
        </p:nvGraphicFramePr>
        <p:xfrm>
          <a:off x="433249" y="1143000"/>
          <a:ext cx="8458200" cy="495300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PRELIMINARY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 CATEGORICAL PROGRAM FUNDING</a:t>
                      </a:r>
                    </a:p>
                    <a:p>
                      <a:pPr algn="ctr" fontAlgn="b"/>
                      <a:r>
                        <a:rPr lang="en-US" sz="16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Proposed 2017-18 Budget</a:t>
                      </a:r>
                      <a:endParaRPr lang="en-US" sz="1600" b="1" i="0" u="none" strike="noStrike" dirty="0">
                        <a:solidFill>
                          <a:schemeClr val="tx2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244940"/>
              </p:ext>
            </p:extLst>
          </p:nvPr>
        </p:nvGraphicFramePr>
        <p:xfrm>
          <a:off x="409300" y="1690370"/>
          <a:ext cx="8380184" cy="4185920"/>
        </p:xfrm>
        <a:graphic>
          <a:graphicData uri="http://schemas.openxmlformats.org/drawingml/2006/table">
            <a:tbl>
              <a:tblPr/>
              <a:tblGrid>
                <a:gridCol w="2468130"/>
                <a:gridCol w="1393918"/>
                <a:gridCol w="1393918"/>
                <a:gridCol w="1546659"/>
                <a:gridCol w="43734"/>
                <a:gridCol w="1533825"/>
              </a:tblGrid>
              <a:tr h="3103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Programs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2015-16 Actuals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2016-17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Adjusted Budget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2016-17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Actuals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of February 14, 2017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Projected Budget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318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 Success and Support Program*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6,630,242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9,455,360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4,091,168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6,741,359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 Equity*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2,500,429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5,515,281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2,335,164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3,184,269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DSPS Program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3,106,807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3,204,715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1,700,421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3,044,479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EOPS Program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3,169,357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3,237,764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1,656,231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3,075,876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Basic Skills Program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433,014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860,939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225,304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431,367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Education (Local)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427,395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3,372,633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310,178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1,763,203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Strong Workforce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-  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2,414,498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-  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2,293,773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8" marR="8948" marT="89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8" marR="8948" marT="89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8" marR="8948" marT="89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8" marR="8948" marT="89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8" marR="8948" marT="8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8" marR="8948" marT="89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8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One-Time Funds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318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Maintenance, Instructional Equipment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1,601,276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5,255,686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3,020,243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1,311,000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Mandate Backlogs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13,000,000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3,165,000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-  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-  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8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8" marR="8948" marT="89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8" marR="8948" marT="89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8" marR="8948" marT="89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8" marR="8948" marT="89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8" marR="8948" marT="8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8" marR="8948" marT="89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88"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8" marR="8948" marT="89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318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Proposition 39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442,623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1,192,413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239,584 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1,489,504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8" marR="8948" marT="8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358427"/>
              </p:ext>
            </p:extLst>
          </p:nvPr>
        </p:nvGraphicFramePr>
        <p:xfrm>
          <a:off x="402768" y="5876290"/>
          <a:ext cx="8336281" cy="914400"/>
        </p:xfrm>
        <a:graphic>
          <a:graphicData uri="http://schemas.openxmlformats.org/drawingml/2006/table">
            <a:tbl>
              <a:tblPr/>
              <a:tblGrid>
                <a:gridCol w="8336281"/>
              </a:tblGrid>
              <a:tr h="561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1" u="sng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Notes:</a:t>
                      </a:r>
                    </a:p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1) As of February 14, 2017, District will have 2 years to expend BSI, SE and SSSP funds (June 30, 2018)</a:t>
                      </a:r>
                    </a:p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2)  Adjusted Budget and Actuals includes prior carryover for programs with categorical provisions</a:t>
                      </a:r>
                    </a:p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3)  DSPS, EOPS, special services for </a:t>
                      </a:r>
                      <a:r>
                        <a:rPr lang="en-US" sz="105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CalWORKS</a:t>
                      </a:r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receive COLA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endParaRPr lang="en-US" sz="5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372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12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229600" cy="762000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rPr>
              <a:t>DISCUSSION</a:t>
            </a:r>
            <a:endParaRPr lang="en-US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7467600" cy="4572000"/>
          </a:xfrm>
        </p:spPr>
        <p:txBody>
          <a:bodyPr>
            <a:normAutofit fontScale="55000" lnSpcReduction="20000"/>
          </a:bodyPr>
          <a:lstStyle/>
          <a:p>
            <a:pPr marL="0" indent="0">
              <a:buClrTx/>
              <a:buNone/>
            </a:pPr>
            <a:r>
              <a:rPr lang="en-US" b="1" dirty="0" smtClean="0"/>
              <a:t>SECTION 1</a:t>
            </a:r>
            <a:r>
              <a:rPr lang="en-US" dirty="0" smtClean="0"/>
              <a:t> </a:t>
            </a:r>
            <a:r>
              <a:rPr lang="en-US" b="1" dirty="0" smtClean="0"/>
              <a:t>----  2015-16</a:t>
            </a:r>
          </a:p>
          <a:p>
            <a:pPr marL="0" indent="0">
              <a:buClrTx/>
              <a:buNone/>
            </a:pPr>
            <a:r>
              <a:rPr lang="en-US" dirty="0" smtClean="0"/>
              <a:t>		</a:t>
            </a:r>
            <a:r>
              <a:rPr lang="en-US" sz="2600" dirty="0" smtClean="0"/>
              <a:t>Final Recalculation</a:t>
            </a:r>
          </a:p>
          <a:p>
            <a:pPr marL="0" indent="0">
              <a:buClrTx/>
              <a:buNone/>
            </a:pPr>
            <a:r>
              <a:rPr lang="en-US" sz="2600" dirty="0" smtClean="0"/>
              <a:t>		Fund Balance Summary</a:t>
            </a:r>
          </a:p>
          <a:p>
            <a:pPr marL="0" indent="0">
              <a:buClrTx/>
              <a:buNone/>
            </a:pPr>
            <a:r>
              <a:rPr lang="en-US" b="1" dirty="0" smtClean="0"/>
              <a:t>SECTION 2</a:t>
            </a:r>
            <a:r>
              <a:rPr lang="en-US" dirty="0" smtClean="0"/>
              <a:t> </a:t>
            </a:r>
            <a:r>
              <a:rPr lang="en-US" b="1" dirty="0" smtClean="0"/>
              <a:t>----  2016-17</a:t>
            </a:r>
          </a:p>
          <a:p>
            <a:pPr marL="0" indent="0">
              <a:buClrTx/>
              <a:buNone/>
            </a:pPr>
            <a:r>
              <a:rPr lang="en-US" dirty="0" smtClean="0"/>
              <a:t>		</a:t>
            </a:r>
            <a:r>
              <a:rPr lang="en-US" sz="2600" dirty="0" smtClean="0"/>
              <a:t>Changes Since Adoption</a:t>
            </a:r>
          </a:p>
          <a:p>
            <a:pPr marL="0" indent="0">
              <a:buClrTx/>
              <a:buNone/>
            </a:pPr>
            <a:r>
              <a:rPr lang="en-US" sz="2600" dirty="0" smtClean="0"/>
              <a:t>		FTES @ P-1</a:t>
            </a:r>
          </a:p>
          <a:p>
            <a:pPr marL="0" indent="0">
              <a:buClrTx/>
              <a:buNone/>
            </a:pPr>
            <a:r>
              <a:rPr lang="en-US" b="1" dirty="0" smtClean="0"/>
              <a:t>SECTION 3</a:t>
            </a:r>
            <a:r>
              <a:rPr lang="en-US" dirty="0" smtClean="0"/>
              <a:t> </a:t>
            </a:r>
            <a:r>
              <a:rPr lang="en-US" b="1" dirty="0" smtClean="0"/>
              <a:t>----  2017-18 and Beyond</a:t>
            </a:r>
          </a:p>
          <a:p>
            <a:pPr marL="0" indent="0">
              <a:buClrTx/>
              <a:buNone/>
            </a:pPr>
            <a:r>
              <a:rPr lang="en-US" dirty="0" smtClean="0"/>
              <a:t>		</a:t>
            </a:r>
            <a:r>
              <a:rPr lang="en-US" sz="2600" dirty="0" smtClean="0"/>
              <a:t>Summary of Governor’s Budget Proposal</a:t>
            </a:r>
          </a:p>
          <a:p>
            <a:pPr marL="0" indent="0">
              <a:buClrTx/>
              <a:buNone/>
            </a:pPr>
            <a:r>
              <a:rPr lang="en-US" sz="2600" dirty="0" smtClean="0"/>
              <a:t>		FTES Multi-year</a:t>
            </a:r>
          </a:p>
          <a:p>
            <a:pPr marL="0" indent="0">
              <a:buClrTx/>
              <a:buNone/>
            </a:pPr>
            <a:r>
              <a:rPr lang="en-US" sz="2600" dirty="0" smtClean="0"/>
              <a:t>		Budget Multi-year</a:t>
            </a:r>
          </a:p>
          <a:p>
            <a:pPr marL="0" indent="0">
              <a:buClrTx/>
              <a:buNone/>
            </a:pPr>
            <a:r>
              <a:rPr lang="en-US" sz="2600" dirty="0"/>
              <a:t>	</a:t>
            </a:r>
            <a:r>
              <a:rPr lang="en-US" sz="2600" dirty="0" smtClean="0"/>
              <a:t>	Categorical Summary</a:t>
            </a:r>
          </a:p>
          <a:p>
            <a:pPr marL="0" indent="0">
              <a:buClrTx/>
              <a:buNone/>
            </a:pPr>
            <a:r>
              <a:rPr lang="en-US" sz="2600" dirty="0" smtClean="0"/>
              <a:t>		Pension Contribution Summary</a:t>
            </a:r>
          </a:p>
          <a:p>
            <a:pPr marL="0" indent="0">
              <a:buClrTx/>
              <a:buNone/>
            </a:pPr>
            <a:r>
              <a:rPr lang="en-US" sz="2600" dirty="0" smtClean="0"/>
              <a:t>		Health Benefit Projection</a:t>
            </a:r>
          </a:p>
          <a:p>
            <a:pPr marL="0" indent="0">
              <a:buClrTx/>
              <a:buNone/>
            </a:pPr>
            <a:r>
              <a:rPr lang="en-US" sz="2600" dirty="0" smtClean="0"/>
              <a:t>		Preliminary Budget Allocation Model</a:t>
            </a:r>
          </a:p>
          <a:p>
            <a:pPr marL="0" indent="0">
              <a:buClrTx/>
              <a:buNone/>
            </a:pPr>
            <a:r>
              <a:rPr lang="en-US" sz="2600" dirty="0" smtClean="0"/>
              <a:t>		Preliminary Budget Assumptions </a:t>
            </a:r>
          </a:p>
          <a:p>
            <a:pPr marL="0" indent="0">
              <a:buClrTx/>
              <a:buNone/>
            </a:pPr>
            <a:r>
              <a:rPr lang="en-US" sz="2600" dirty="0" smtClean="0"/>
              <a:t>		Capital Budget</a:t>
            </a:r>
          </a:p>
          <a:p>
            <a:pPr marL="0" indent="0">
              <a:buClrTx/>
              <a:buNone/>
            </a:pPr>
            <a:r>
              <a:rPr lang="en-US" sz="2600" dirty="0" smtClean="0"/>
              <a:t>		Budget Development Calendar</a:t>
            </a:r>
          </a:p>
          <a:p>
            <a:pPr marL="0" indent="0">
              <a:buClrTx/>
              <a:buNone/>
            </a:pPr>
            <a:r>
              <a:rPr lang="en-US" b="1" dirty="0" smtClean="0"/>
              <a:t>SECTION 4 ----  Looking Ahead</a:t>
            </a:r>
          </a:p>
          <a:p>
            <a:pPr marL="0" indent="0">
              <a:buClrTx/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sz="2500" dirty="0" smtClean="0"/>
              <a:t>Areas of Concern</a:t>
            </a:r>
          </a:p>
          <a:p>
            <a:pPr marL="0" indent="0">
              <a:buClrTx/>
              <a:buNone/>
            </a:pPr>
            <a:r>
              <a:rPr lang="en-US" sz="2500" dirty="0"/>
              <a:t>	</a:t>
            </a:r>
            <a:r>
              <a:rPr lang="en-US" sz="2500" dirty="0" smtClean="0"/>
              <a:t>	Things to Watch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002898"/>
            <a:ext cx="71628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7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Benefit Renewal Data for Benefit Year Beginning October 1, </a:t>
            </a:r>
            <a:r>
              <a:rPr lang="en-US" sz="3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2017 </a:t>
            </a:r>
          </a:p>
          <a:p>
            <a:pPr algn="ctr">
              <a:buNone/>
            </a:pPr>
            <a:endParaRPr lang="en-US" sz="3500" b="1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</a:rPr>
              <a:t>– </a:t>
            </a:r>
            <a:r>
              <a:rPr lang="en-US" sz="4000" b="1" dirty="0">
                <a:solidFill>
                  <a:srgbClr val="FF0000"/>
                </a:solidFill>
                <a:latin typeface="Arial Black" pitchFamily="34" charset="0"/>
              </a:rPr>
              <a:t>PENDING </a:t>
            </a:r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</a:rPr>
              <a:t>– </a:t>
            </a:r>
            <a:endParaRPr lang="en-US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85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491899"/>
              </p:ext>
            </p:extLst>
          </p:nvPr>
        </p:nvGraphicFramePr>
        <p:xfrm>
          <a:off x="457200" y="1219200"/>
          <a:ext cx="8229600" cy="10668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Black"/>
                        </a:rPr>
                        <a:t>EMPLOYER PENSION MATCH</a:t>
                      </a:r>
                      <a:endParaRPr lang="en-US" sz="2500" b="1" i="0" u="none" strike="noStrike" dirty="0">
                        <a:solidFill>
                          <a:schemeClr val="tx2"/>
                        </a:solidFill>
                        <a:effectLst/>
                        <a:latin typeface="Arial Black"/>
                      </a:endParaRPr>
                    </a:p>
                  </a:txBody>
                  <a:tcPr marL="5138" marR="5138" marT="5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Black"/>
                        </a:rPr>
                        <a:t>Changes under the Public Employee Pension Reform Act of 2012 (PEPRA)</a:t>
                      </a:r>
                    </a:p>
                  </a:txBody>
                  <a:tcPr marL="5138" marR="5138" marT="5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246763"/>
              </p:ext>
            </p:extLst>
          </p:nvPr>
        </p:nvGraphicFramePr>
        <p:xfrm>
          <a:off x="533400" y="2743200"/>
          <a:ext cx="8153401" cy="2362203"/>
        </p:xfrm>
        <a:graphic>
          <a:graphicData uri="http://schemas.openxmlformats.org/drawingml/2006/table">
            <a:tbl>
              <a:tblPr/>
              <a:tblGrid>
                <a:gridCol w="1252049"/>
                <a:gridCol w="79195"/>
                <a:gridCol w="1252049"/>
                <a:gridCol w="1252049"/>
                <a:gridCol w="90510"/>
                <a:gridCol w="1252049"/>
                <a:gridCol w="1252049"/>
                <a:gridCol w="79195"/>
                <a:gridCol w="1644256"/>
              </a:tblGrid>
              <a:tr h="3979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Cumulative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29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Effective 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Employer Match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Employer Match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1, 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$1,273,007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$44,277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$1,317,285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7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1,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$1,305,724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$1,189,075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$2,494,799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1,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$1,330,663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$1,126,285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$2,456,948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1,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$1,362,865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$1,749,618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$3,112,483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1,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$1,399,254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$1,796,332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$3,195,586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1,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$748,336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$2,084,985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$2,833,320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$7,419,848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$7,990,572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$15,410,420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33013"/>
              </p:ext>
            </p:extLst>
          </p:nvPr>
        </p:nvGraphicFramePr>
        <p:xfrm>
          <a:off x="533400" y="5410200"/>
          <a:ext cx="8336281" cy="998220"/>
        </p:xfrm>
        <a:graphic>
          <a:graphicData uri="http://schemas.openxmlformats.org/drawingml/2006/table">
            <a:tbl>
              <a:tblPr/>
              <a:tblGrid>
                <a:gridCol w="8336281"/>
              </a:tblGrid>
              <a:tr h="561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1" u="sng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Notes:</a:t>
                      </a:r>
                    </a:p>
                    <a:p>
                      <a:pPr algn="l" fontAlgn="b"/>
                      <a:endParaRPr lang="en-US" sz="1050" b="1" i="1" u="sng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marL="228600" indent="-228600" algn="l" fontAlgn="b">
                        <a:buAutoNum type="arabicParenR"/>
                      </a:pPr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CalPERS reduced it’s Long Term discount</a:t>
                      </a:r>
                      <a:r>
                        <a:rPr lang="en-U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rate from 7.5% to 7.0%</a:t>
                      </a:r>
                      <a:endParaRPr lang="en-US" sz="105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marL="228600" indent="-228600" algn="l" fontAlgn="b">
                        <a:buAutoNum type="arabicParenR"/>
                      </a:pPr>
                      <a:r>
                        <a:rPr lang="en-U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This change accelerates an upward climb to the projected rate of 28.2% in 2023-24.</a:t>
                      </a:r>
                    </a:p>
                    <a:p>
                      <a:pPr marL="228600" indent="-228600" algn="l" fontAlgn="b">
                        <a:buAutoNum type="arabicParenR"/>
                      </a:pPr>
                      <a:r>
                        <a:rPr lang="en-U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The employer contribution rates were increased for </a:t>
                      </a:r>
                      <a:r>
                        <a:rPr lang="en-US" sz="105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CalSTRS</a:t>
                      </a:r>
                      <a:r>
                        <a:rPr lang="en-U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as well, however legislative action is required to confirm this change.</a:t>
                      </a:r>
                      <a:endParaRPr lang="en-US" sz="105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372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688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194032"/>
              </p:ext>
            </p:extLst>
          </p:nvPr>
        </p:nvGraphicFramePr>
        <p:xfrm>
          <a:off x="457200" y="1219200"/>
          <a:ext cx="8229600" cy="690938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Black"/>
                        </a:rPr>
                        <a:t>CalPERS EMPLOYER PENSION MATCH</a:t>
                      </a:r>
                      <a:endParaRPr lang="en-US" sz="2500" b="1" i="0" u="none" strike="noStrike" dirty="0">
                        <a:solidFill>
                          <a:schemeClr val="tx2"/>
                        </a:solidFill>
                        <a:effectLst/>
                        <a:latin typeface="Arial Black"/>
                      </a:endParaRPr>
                    </a:p>
                  </a:txBody>
                  <a:tcPr marL="5138" marR="5138" marT="5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chemeClr val="tx2"/>
                        </a:solidFill>
                        <a:effectLst/>
                        <a:latin typeface="Arial Black"/>
                      </a:endParaRPr>
                    </a:p>
                  </a:txBody>
                  <a:tcPr marL="5138" marR="5138" marT="5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174712"/>
              </p:ext>
            </p:extLst>
          </p:nvPr>
        </p:nvGraphicFramePr>
        <p:xfrm>
          <a:off x="468764" y="5915359"/>
          <a:ext cx="8336281" cy="760078"/>
        </p:xfrm>
        <a:graphic>
          <a:graphicData uri="http://schemas.openxmlformats.org/drawingml/2006/table">
            <a:tbl>
              <a:tblPr/>
              <a:tblGrid>
                <a:gridCol w="8336281"/>
              </a:tblGrid>
              <a:tr h="561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1" u="sng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Notes:</a:t>
                      </a:r>
                    </a:p>
                    <a:p>
                      <a:pPr marL="228600" indent="-228600" algn="l" fontAlgn="b">
                        <a:buAutoNum type="arabicParenR"/>
                      </a:pPr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The projected employer contribution rate of 28.2% for</a:t>
                      </a:r>
                      <a:r>
                        <a:rPr lang="en-U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2023-24 is 2.4 times that of the employer contribution rate of 11.847% in 2015-16, an increase of 138% in eight years.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372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451342"/>
              </p:ext>
            </p:extLst>
          </p:nvPr>
        </p:nvGraphicFramePr>
        <p:xfrm>
          <a:off x="468764" y="1676400"/>
          <a:ext cx="8001000" cy="4123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065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571200"/>
              </p:ext>
            </p:extLst>
          </p:nvPr>
        </p:nvGraphicFramePr>
        <p:xfrm>
          <a:off x="457200" y="1219200"/>
          <a:ext cx="8229600" cy="690938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1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Arial Black"/>
                        </a:rPr>
                        <a:t>CalSTRS</a:t>
                      </a:r>
                      <a:r>
                        <a:rPr lang="en-US" sz="25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Black"/>
                        </a:rPr>
                        <a:t> EMPLOYER PENSION MATCH</a:t>
                      </a:r>
                      <a:endParaRPr lang="en-US" sz="2500" b="1" i="0" u="none" strike="noStrike" dirty="0">
                        <a:solidFill>
                          <a:schemeClr val="tx2"/>
                        </a:solidFill>
                        <a:effectLst/>
                        <a:latin typeface="Arial Black"/>
                      </a:endParaRPr>
                    </a:p>
                  </a:txBody>
                  <a:tcPr marL="5138" marR="5138" marT="5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chemeClr val="tx2"/>
                        </a:solidFill>
                        <a:effectLst/>
                        <a:latin typeface="Arial Black"/>
                      </a:endParaRPr>
                    </a:p>
                  </a:txBody>
                  <a:tcPr marL="5138" marR="5138" marT="5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72477"/>
              </p:ext>
            </p:extLst>
          </p:nvPr>
        </p:nvGraphicFramePr>
        <p:xfrm>
          <a:off x="608918" y="1752600"/>
          <a:ext cx="8001681" cy="4130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451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382000" cy="610386"/>
          </a:xfrm>
        </p:spPr>
        <p:txBody>
          <a:bodyPr/>
          <a:lstStyle/>
          <a:p>
            <a:pPr algn="ctr"/>
            <a:r>
              <a:rPr lang="en-US" sz="2600" dirty="0" smtClean="0">
                <a:latin typeface="Arial Black" pitchFamily="34" charset="0"/>
              </a:rPr>
              <a:t>2017-18 FY PRELIMINARY BUDGET ASSUMPTIONS</a:t>
            </a:r>
            <a:endParaRPr lang="en-US" sz="2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382000" cy="40386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sz="2000" dirty="0" smtClean="0"/>
              <a:t>District will maintain  compliance with 50% law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000" dirty="0" smtClean="0"/>
              <a:t>District will target faculty hires consistent with faculty hiring plan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000" dirty="0" smtClean="0"/>
              <a:t>Vacancies due to retirement or resignation will not automatically be filled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000" dirty="0" smtClean="0"/>
              <a:t>The District will develop a balanced budget with a minimum 8% reserve consistent with BP 6300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000" dirty="0" smtClean="0"/>
              <a:t>COLA	 is estimated at 1.48%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000" dirty="0" smtClean="0"/>
              <a:t>State-wide growth is estimated at 1.34%.  Local Cap TBD.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000" dirty="0" smtClean="0"/>
              <a:t>Growth will be budgeted at 0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000" dirty="0" smtClean="0"/>
              <a:t>Pension contribution increases will be budgeted as shown above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000" dirty="0" smtClean="0"/>
              <a:t>The budget will be predicated on 32,623 resident FTES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000" dirty="0"/>
              <a:t>Non Resident Tuition set at $271/unit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000" dirty="0" smtClean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442" y="1188058"/>
            <a:ext cx="8229600" cy="610386"/>
          </a:xfrm>
        </p:spPr>
        <p:txBody>
          <a:bodyPr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PRELIMINARY CAPITAL BUDGET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12442" y="1600200"/>
            <a:ext cx="8382000" cy="4602163"/>
          </a:xfrm>
        </p:spPr>
        <p:txBody>
          <a:bodyPr/>
          <a:lstStyle/>
          <a:p>
            <a:pPr lvl="0"/>
            <a:r>
              <a:rPr lang="en-US" sz="1500" dirty="0"/>
              <a:t>Measure M</a:t>
            </a:r>
          </a:p>
          <a:p>
            <a:pPr lvl="1"/>
            <a:r>
              <a:rPr lang="en-US" sz="1500" dirty="0"/>
              <a:t>Board Approved 2017 D/E Issuance February 2017</a:t>
            </a:r>
          </a:p>
          <a:p>
            <a:pPr lvl="1"/>
            <a:r>
              <a:rPr lang="en-US" sz="1500" dirty="0"/>
              <a:t>Series F, final issuance, projected for 2020</a:t>
            </a:r>
          </a:p>
          <a:p>
            <a:pPr lvl="1"/>
            <a:r>
              <a:rPr lang="en-US" sz="1500" dirty="0"/>
              <a:t>Major project work expected to wrap up ~ </a:t>
            </a:r>
            <a:r>
              <a:rPr lang="en-US" sz="1500" dirty="0" smtClean="0"/>
              <a:t>2022</a:t>
            </a:r>
          </a:p>
          <a:p>
            <a:pPr lvl="1"/>
            <a:r>
              <a:rPr lang="en-US" sz="1500" dirty="0" smtClean="0"/>
              <a:t>Standard &amp; Poor’s Global Ratings raised its long-term rating and underlying rating to AA+</a:t>
            </a:r>
            <a:endParaRPr lang="en-US" sz="1500" dirty="0"/>
          </a:p>
          <a:p>
            <a:pPr lvl="0"/>
            <a:r>
              <a:rPr lang="en-US" sz="1500" dirty="0"/>
              <a:t>Measure M Endowment</a:t>
            </a:r>
          </a:p>
          <a:p>
            <a:pPr lvl="1"/>
            <a:r>
              <a:rPr lang="en-US" sz="1500" dirty="0"/>
              <a:t>On-going revenue stream for technology and deferred maintenance from 2018 to 2036 </a:t>
            </a:r>
          </a:p>
          <a:p>
            <a:pPr lvl="0"/>
            <a:r>
              <a:rPr lang="en-US" sz="1500" dirty="0"/>
              <a:t>Capital Program limitations</a:t>
            </a:r>
          </a:p>
          <a:p>
            <a:pPr lvl="1"/>
            <a:r>
              <a:rPr lang="en-US" sz="1500" dirty="0"/>
              <a:t>Actual Measure M resources reflect only 70% of Vision 2020 needs</a:t>
            </a:r>
          </a:p>
          <a:p>
            <a:pPr lvl="1"/>
            <a:r>
              <a:rPr lang="en-US" sz="1500" dirty="0"/>
              <a:t>Program delay associated with CEQA</a:t>
            </a:r>
          </a:p>
          <a:p>
            <a:pPr lvl="1"/>
            <a:r>
              <a:rPr lang="en-US" sz="1500" dirty="0"/>
              <a:t>Limited ability to leverage State funds</a:t>
            </a:r>
          </a:p>
          <a:p>
            <a:pPr lvl="0"/>
            <a:r>
              <a:rPr lang="en-US" sz="1500" dirty="0"/>
              <a:t>Proposition </a:t>
            </a:r>
            <a:r>
              <a:rPr lang="en-US" sz="1500" dirty="0" smtClean="0"/>
              <a:t>51</a:t>
            </a:r>
          </a:p>
          <a:p>
            <a:pPr lvl="1"/>
            <a:r>
              <a:rPr lang="en-US" sz="1500" dirty="0"/>
              <a:t>Governor </a:t>
            </a:r>
            <a:r>
              <a:rPr lang="en-US" sz="1500" i="1" dirty="0"/>
              <a:t>may</a:t>
            </a:r>
            <a:r>
              <a:rPr lang="en-US" sz="1500" dirty="0"/>
              <a:t> begin to issue </a:t>
            </a:r>
            <a:r>
              <a:rPr lang="en-US" sz="1500" dirty="0" smtClean="0"/>
              <a:t>bonds </a:t>
            </a:r>
            <a:r>
              <a:rPr lang="en-US" sz="1500" dirty="0"/>
              <a:t>fall 2017</a:t>
            </a:r>
          </a:p>
          <a:p>
            <a:pPr lvl="1"/>
            <a:r>
              <a:rPr lang="en-US" sz="1500" dirty="0"/>
              <a:t>System office signaled willingness to roll-over 2017-18 capital spend </a:t>
            </a:r>
            <a:r>
              <a:rPr lang="en-US" sz="1500" dirty="0" smtClean="0"/>
              <a:t>plan</a:t>
            </a:r>
          </a:p>
          <a:p>
            <a:pPr lvl="0"/>
            <a:r>
              <a:rPr lang="en-US" sz="1500" dirty="0" smtClean="0"/>
              <a:t>Looking Ahead</a:t>
            </a:r>
            <a:endParaRPr lang="en-US" sz="1500" dirty="0"/>
          </a:p>
          <a:p>
            <a:pPr lvl="1"/>
            <a:r>
              <a:rPr lang="en-US" sz="1500" dirty="0" smtClean="0"/>
              <a:t>Begin Vision 2030 Master Plan ~2017-18</a:t>
            </a:r>
          </a:p>
          <a:p>
            <a:pPr lvl="1"/>
            <a:r>
              <a:rPr lang="en-US" sz="1500" dirty="0" smtClean="0"/>
              <a:t>Unfunded projects from Vision 2020 will inform planning</a:t>
            </a:r>
            <a:endParaRPr lang="en-US" sz="15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610386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Arial Black" pitchFamily="34" charset="0"/>
              </a:rPr>
              <a:t>BUDGET DEVELOPMENT CALENDAR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1752600"/>
            <a:ext cx="8382000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5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371982"/>
              </p:ext>
            </p:extLst>
          </p:nvPr>
        </p:nvGraphicFramePr>
        <p:xfrm>
          <a:off x="495300" y="1600200"/>
          <a:ext cx="8001000" cy="4725064"/>
        </p:xfrm>
        <a:graphic>
          <a:graphicData uri="http://schemas.openxmlformats.org/drawingml/2006/table">
            <a:tbl>
              <a:tblPr firstRow="1" firstCol="1" bandRow="1"/>
              <a:tblGrid>
                <a:gridCol w="1551058"/>
                <a:gridCol w="6449942"/>
              </a:tblGrid>
              <a:tr h="5479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JANUARY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5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Initiate </a:t>
                      </a:r>
                      <a:r>
                        <a:rPr lang="en-US" sz="15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2017/18 </a:t>
                      </a:r>
                      <a:r>
                        <a:rPr lang="en-US" sz="15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budget process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5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Governor’s </a:t>
                      </a:r>
                      <a:r>
                        <a:rPr lang="en-US" sz="15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2017/18 </a:t>
                      </a:r>
                      <a:r>
                        <a:rPr lang="en-US" sz="15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Budget Proposal released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FEBRUARY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5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2016/17 </a:t>
                      </a:r>
                      <a:r>
                        <a:rPr lang="en-US" sz="15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Final Recalculation released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5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2017/18 </a:t>
                      </a:r>
                      <a:r>
                        <a:rPr lang="en-US" sz="15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P-1 Apportionment Report released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APRIL</a:t>
                      </a:r>
                      <a:r>
                        <a:rPr lang="en-US" sz="15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	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5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Continue/Refine process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4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MAY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5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Colleges and District Administrative Services continue </a:t>
                      </a:r>
                      <a:r>
                        <a:rPr lang="en-US" sz="15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2017/18 </a:t>
                      </a:r>
                      <a:r>
                        <a:rPr lang="en-US" sz="15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input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5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Budget input for Tentative Budget due from colleges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5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May </a:t>
                      </a:r>
                      <a:r>
                        <a:rPr lang="en-US" sz="15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Revise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JUNE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5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2017/18</a:t>
                      </a:r>
                      <a:r>
                        <a:rPr lang="en-US" sz="15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P-2 Apportionment Report released</a:t>
                      </a:r>
                      <a:endParaRPr lang="en-US" sz="15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5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2017/18 </a:t>
                      </a:r>
                      <a:r>
                        <a:rPr lang="en-US" sz="15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Tentative Budget adopted by Board of </a:t>
                      </a:r>
                      <a:r>
                        <a:rPr lang="en-US" sz="15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Trustees</a:t>
                      </a:r>
                    </a:p>
                  </a:txBody>
                  <a:tcPr marL="60548" marR="6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JULY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5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Budget input for Adopted Budget due from colleges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AUGUST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5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2017/18 </a:t>
                      </a:r>
                      <a:r>
                        <a:rPr lang="en-US" sz="15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Adopted Budget reviewed by Chancellor’s Cabinet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2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SEPTEMBER	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5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Adopted Budget available for public inspection and review prior to public hearing and adoption in the District Office Lobby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5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2017/18 </a:t>
                      </a:r>
                      <a:r>
                        <a:rPr lang="en-US" sz="15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Adopted Budget presented for public hearing and adoption by Board of Trustees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5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2017/18 </a:t>
                      </a:r>
                      <a:r>
                        <a:rPr lang="en-US" sz="15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Adopted Budget filed with the County Department of Education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153400" cy="22098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rPr>
              <a:t>SECTION 4</a:t>
            </a:r>
            <a:br>
              <a:rPr lang="en-US" sz="4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40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40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4000" dirty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rPr>
              <a:t>Looking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rPr>
              <a:t>Ahead </a:t>
            </a:r>
            <a:endParaRPr lang="en-US" sz="4000" dirty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68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AREAS OF CONCERN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Prop </a:t>
            </a:r>
            <a:r>
              <a:rPr lang="en-US" sz="2400" dirty="0"/>
              <a:t>98 split of </a:t>
            </a:r>
            <a:r>
              <a:rPr lang="en-US" sz="2400" dirty="0" smtClean="0"/>
              <a:t>10.93%</a:t>
            </a:r>
          </a:p>
          <a:p>
            <a:pPr lvl="1"/>
            <a:r>
              <a:rPr lang="en-US" sz="2400" dirty="0" smtClean="0"/>
              <a:t>Proposes </a:t>
            </a:r>
            <a:r>
              <a:rPr lang="en-US" sz="2400" dirty="0"/>
              <a:t>a split of </a:t>
            </a:r>
            <a:r>
              <a:rPr lang="en-US" sz="2400" dirty="0" smtClean="0"/>
              <a:t>10.87% </a:t>
            </a:r>
            <a:r>
              <a:rPr lang="en-US" sz="2400" dirty="0"/>
              <a:t>for </a:t>
            </a:r>
            <a:r>
              <a:rPr lang="en-US" sz="2400" dirty="0" smtClean="0"/>
              <a:t>CCC, a difference of ~$43M.</a:t>
            </a:r>
          </a:p>
          <a:p>
            <a:r>
              <a:rPr lang="en-US" sz="2400" dirty="0" smtClean="0"/>
              <a:t>PERS and STRS</a:t>
            </a:r>
          </a:p>
          <a:p>
            <a:pPr lvl="1"/>
            <a:r>
              <a:rPr lang="en-US" sz="2400" dirty="0" smtClean="0"/>
              <a:t>Continued upward pressure on employer pension match</a:t>
            </a:r>
          </a:p>
          <a:p>
            <a:r>
              <a:rPr lang="en-US" sz="2400" dirty="0" smtClean="0"/>
              <a:t>Base Augmentation</a:t>
            </a:r>
          </a:p>
          <a:p>
            <a:pPr lvl="1"/>
            <a:r>
              <a:rPr lang="en-US" sz="2400" dirty="0" smtClean="0"/>
              <a:t>Proposes [only] $23.6 million</a:t>
            </a:r>
          </a:p>
          <a:p>
            <a:r>
              <a:rPr lang="en-US" sz="2400" dirty="0" smtClean="0"/>
              <a:t>Statewide Education Bond (Prop 51)</a:t>
            </a:r>
          </a:p>
          <a:p>
            <a:pPr lvl="1"/>
            <a:r>
              <a:rPr lang="en-US" sz="2400" dirty="0" smtClean="0"/>
              <a:t>Only five of 29 capital projects included in budget proposal</a:t>
            </a:r>
          </a:p>
          <a:p>
            <a:r>
              <a:rPr lang="en-US" sz="2400" dirty="0" smtClean="0"/>
              <a:t>Cal-Grant Middle </a:t>
            </a:r>
            <a:r>
              <a:rPr lang="en-US" sz="2400" dirty="0"/>
              <a:t>Class </a:t>
            </a:r>
            <a:r>
              <a:rPr lang="en-US" sz="2400" dirty="0" smtClean="0"/>
              <a:t>Scholarship</a:t>
            </a:r>
          </a:p>
          <a:p>
            <a:pPr lvl="1"/>
            <a:r>
              <a:rPr lang="en-US" sz="2400" dirty="0" smtClean="0"/>
              <a:t>Proposed phase-out.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te Placeholder 5"/>
          <p:cNvSpPr txBox="1">
            <a:spLocks/>
          </p:cNvSpPr>
          <p:nvPr/>
        </p:nvSpPr>
        <p:spPr>
          <a:xfrm>
            <a:off x="304800" y="6521970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1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48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534400" cy="610386"/>
          </a:xfrm>
        </p:spPr>
        <p:txBody>
          <a:bodyPr/>
          <a:lstStyle/>
          <a:p>
            <a:r>
              <a:rPr lang="en-US" sz="3200" dirty="0" smtClean="0">
                <a:solidFill>
                  <a:srgbClr val="1F497D"/>
                </a:solidFill>
                <a:latin typeface="Arial Black" pitchFamily="34" charset="0"/>
              </a:rPr>
              <a:t>LOOKING AHEAD – </a:t>
            </a:r>
            <a:r>
              <a:rPr lang="en-US" sz="3200" i="1" dirty="0" smtClean="0">
                <a:solidFill>
                  <a:srgbClr val="1F497D"/>
                </a:solidFill>
                <a:latin typeface="Arial Black" pitchFamily="34" charset="0"/>
              </a:rPr>
              <a:t>things to watch</a:t>
            </a:r>
            <a:endParaRPr lang="en-US" sz="3200" i="1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381000" y="1905000"/>
            <a:ext cx="8240684" cy="4323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 3" pitchFamily="18" charset="2"/>
              <a:buChar char="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altLang="en-US" sz="2400" b="1" dirty="0" smtClean="0"/>
              <a:t>Preliminary Budget will continue to take shape</a:t>
            </a:r>
          </a:p>
          <a:p>
            <a:pPr lvl="1"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lang="en-US" altLang="en-US" sz="2400" dirty="0" smtClean="0"/>
              <a:t>P-1 Apportion Report released February/March 2017</a:t>
            </a:r>
          </a:p>
          <a:p>
            <a:pPr lvl="1"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lang="en-US" altLang="en-US" sz="2400" dirty="0" smtClean="0"/>
              <a:t>2015-16 Final Re-Calculation released February/March 2017</a:t>
            </a:r>
          </a:p>
          <a:p>
            <a:pPr lvl="1"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lang="en-US" altLang="en-US" sz="2400" dirty="0" smtClean="0"/>
              <a:t>Refinement of Budget Assumptions</a:t>
            </a:r>
          </a:p>
          <a:p>
            <a:pPr marL="457200" lvl="1" indent="0">
              <a:spcBef>
                <a:spcPct val="0"/>
              </a:spcBef>
              <a:buClrTx/>
              <a:buNone/>
            </a:pPr>
            <a:endParaRPr lang="en-US" altLang="en-US" sz="2400" dirty="0" smtClean="0"/>
          </a:p>
          <a:p>
            <a:pPr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altLang="en-US" sz="2400" b="1" dirty="0" smtClean="0"/>
              <a:t>Budget Development Calendar snapshot</a:t>
            </a:r>
          </a:p>
          <a:p>
            <a:pPr lvl="1"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lang="en-US" altLang="en-US" sz="2400" dirty="0" smtClean="0"/>
              <a:t>DCC Budget Subcommittee – March 3, 2017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4193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81200"/>
            <a:ext cx="8153400" cy="2209800"/>
          </a:xfrm>
        </p:spPr>
        <p:txBody>
          <a:bodyPr/>
          <a:lstStyle/>
          <a:p>
            <a:pPr marL="0" indent="0" algn="ctr"/>
            <a:r>
              <a:rPr lang="en-US" sz="4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rPr>
              <a:t>SECTION 1</a:t>
            </a:r>
            <a:br>
              <a:rPr lang="en-US" sz="4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4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4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Arial Black" pitchFamily="34" charset="0"/>
              </a:rPr>
              <a:t>2015-16 FY Summary</a:t>
            </a:r>
            <a:br>
              <a:rPr lang="en-US" sz="4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4495800"/>
            <a:ext cx="480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itchFamily="2" charset="2"/>
              <a:buChar char="§"/>
            </a:pPr>
            <a:r>
              <a:rPr lang="en-US" sz="2500" dirty="0" smtClean="0"/>
              <a:t>Final Recalculation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500" dirty="0" smtClean="0"/>
              <a:t>Fund Balance Summary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24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1160463"/>
            <a:ext cx="7924800" cy="609600"/>
          </a:xfrm>
          <a:prstGeom prst="rect">
            <a:avLst/>
          </a:prstGeom>
        </p:spPr>
        <p:txBody>
          <a:bodyPr/>
          <a:lstStyle/>
          <a:p>
            <a:pPr lvl="1" algn="l"/>
            <a:r>
              <a:rPr lang="en-US" sz="3000" dirty="0" smtClean="0">
                <a:latin typeface="Arial Black" pitchFamily="34" charset="0"/>
              </a:rPr>
              <a:t>WHAT CHANGED WITH THE 2015-16 FINAL RE-CALCULATION? </a:t>
            </a:r>
            <a:br>
              <a:rPr lang="en-US" sz="3000" dirty="0" smtClean="0">
                <a:latin typeface="Arial Black" pitchFamily="34" charset="0"/>
              </a:rPr>
            </a:br>
            <a: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  <a:t>	</a:t>
            </a:r>
            <a:endParaRPr lang="en-US" sz="8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381000" y="2590800"/>
            <a:ext cx="8962716" cy="1771650"/>
            <a:chOff x="271" y="1632"/>
            <a:chExt cx="5613" cy="1116"/>
          </a:xfrm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611" y="1803"/>
              <a:ext cx="150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2015-16                               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2730" y="1959"/>
              <a:ext cx="231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P-2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4148" y="1647"/>
              <a:ext cx="173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2015-16                                      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4225" y="1803"/>
              <a:ext cx="3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Final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3987" y="1959"/>
              <a:ext cx="78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Recalculation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4930" y="1959"/>
              <a:ext cx="601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Difference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99" y="2116"/>
              <a:ext cx="77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Funded FTES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2828" y="2116"/>
              <a:ext cx="391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32,623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2464" y="2116"/>
              <a:ext cx="45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2828" y="2116"/>
              <a:ext cx="7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497" y="2116"/>
              <a:ext cx="391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32,623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3875" y="2116"/>
              <a:ext cx="733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                   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4490" y="2116"/>
              <a:ext cx="7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5168" y="2116"/>
              <a:ext cx="11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299" y="2272"/>
              <a:ext cx="172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Total Computational Revenue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2548" y="2272"/>
              <a:ext cx="67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174,737,655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2478" y="2272"/>
              <a:ext cx="11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2541" y="2272"/>
              <a:ext cx="7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4252" y="2272"/>
              <a:ext cx="62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174,735,212</a:t>
              </a: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3875" y="2272"/>
              <a:ext cx="41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$         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4218" y="2272"/>
              <a:ext cx="7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5063" y="2272"/>
              <a:ext cx="38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(2,443)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4965" y="2272"/>
              <a:ext cx="140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$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056" y="2272"/>
              <a:ext cx="7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299" y="2428"/>
              <a:ext cx="76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Deficit Factor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1991" y="2417"/>
              <a:ext cx="41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</a:rPr>
                <a:t>100.0%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2758" y="2428"/>
              <a:ext cx="7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3331" y="2428"/>
              <a:ext cx="426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100.0%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4679" y="2428"/>
              <a:ext cx="8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3882" y="2428"/>
              <a:ext cx="915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$                         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4672" y="2428"/>
              <a:ext cx="7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4965" y="2428"/>
              <a:ext cx="11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5028" y="2428"/>
              <a:ext cx="7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299" y="2584"/>
              <a:ext cx="1041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Available Revenue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2548" y="2584"/>
              <a:ext cx="67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</a:rPr>
                <a:t>174,737,655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2488" y="2584"/>
              <a:ext cx="11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$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2541" y="2584"/>
              <a:ext cx="7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3875" y="2584"/>
              <a:ext cx="41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$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4218" y="2584"/>
              <a:ext cx="7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4965" y="2584"/>
              <a:ext cx="11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5028" y="2584"/>
              <a:ext cx="7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271" y="1632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1954" y="1632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2402" y="1632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3226" y="1632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3806" y="1632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4895" y="1632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7"/>
            <p:cNvSpPr>
              <a:spLocks noChangeShapeType="1"/>
            </p:cNvSpPr>
            <p:nvPr/>
          </p:nvSpPr>
          <p:spPr bwMode="auto">
            <a:xfrm>
              <a:off x="278" y="1632"/>
              <a:ext cx="52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278" y="1632"/>
              <a:ext cx="5252" cy="2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5496" y="1632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278" y="2101"/>
              <a:ext cx="52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278" y="2101"/>
              <a:ext cx="52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278" y="2257"/>
              <a:ext cx="52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278" y="2257"/>
              <a:ext cx="52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278" y="2413"/>
              <a:ext cx="52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278" y="2413"/>
              <a:ext cx="522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278" y="2569"/>
              <a:ext cx="52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278" y="2569"/>
              <a:ext cx="522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271" y="1632"/>
              <a:ext cx="0" cy="11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271" y="1632"/>
              <a:ext cx="7" cy="11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1996" y="1639"/>
              <a:ext cx="7" cy="109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2"/>
            <p:cNvSpPr>
              <a:spLocks noChangeShapeType="1"/>
            </p:cNvSpPr>
            <p:nvPr/>
          </p:nvSpPr>
          <p:spPr bwMode="auto">
            <a:xfrm>
              <a:off x="2402" y="1639"/>
              <a:ext cx="0" cy="109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2402" y="1639"/>
              <a:ext cx="7" cy="109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74"/>
            <p:cNvSpPr>
              <a:spLocks noChangeShapeType="1"/>
            </p:cNvSpPr>
            <p:nvPr/>
          </p:nvSpPr>
          <p:spPr bwMode="auto">
            <a:xfrm>
              <a:off x="3226" y="1639"/>
              <a:ext cx="0" cy="109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3226" y="1639"/>
              <a:ext cx="7" cy="109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6"/>
            <p:cNvSpPr>
              <a:spLocks noChangeShapeType="1"/>
            </p:cNvSpPr>
            <p:nvPr/>
          </p:nvSpPr>
          <p:spPr bwMode="auto">
            <a:xfrm>
              <a:off x="3806" y="1639"/>
              <a:ext cx="0" cy="109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7"/>
            <p:cNvSpPr>
              <a:spLocks noChangeArrowheads="1"/>
            </p:cNvSpPr>
            <p:nvPr/>
          </p:nvSpPr>
          <p:spPr bwMode="auto">
            <a:xfrm>
              <a:off x="3806" y="1639"/>
              <a:ext cx="7" cy="109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78"/>
            <p:cNvSpPr>
              <a:spLocks noChangeShapeType="1"/>
            </p:cNvSpPr>
            <p:nvPr/>
          </p:nvSpPr>
          <p:spPr bwMode="auto">
            <a:xfrm>
              <a:off x="4895" y="1639"/>
              <a:ext cx="0" cy="109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79"/>
            <p:cNvSpPr>
              <a:spLocks noChangeArrowheads="1"/>
            </p:cNvSpPr>
            <p:nvPr/>
          </p:nvSpPr>
          <p:spPr bwMode="auto">
            <a:xfrm>
              <a:off x="4895" y="1639"/>
              <a:ext cx="7" cy="109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80"/>
            <p:cNvSpPr>
              <a:spLocks noChangeShapeType="1"/>
            </p:cNvSpPr>
            <p:nvPr/>
          </p:nvSpPr>
          <p:spPr bwMode="auto">
            <a:xfrm>
              <a:off x="278" y="2726"/>
              <a:ext cx="52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278" y="2726"/>
              <a:ext cx="52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2"/>
            <p:cNvSpPr>
              <a:spLocks noChangeShapeType="1"/>
            </p:cNvSpPr>
            <p:nvPr/>
          </p:nvSpPr>
          <p:spPr bwMode="auto">
            <a:xfrm>
              <a:off x="5521" y="1639"/>
              <a:ext cx="0" cy="109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5523" y="1635"/>
              <a:ext cx="7" cy="109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98"/>
            <p:cNvSpPr>
              <a:spLocks noChangeShapeType="1"/>
            </p:cNvSpPr>
            <p:nvPr/>
          </p:nvSpPr>
          <p:spPr bwMode="auto">
            <a:xfrm>
              <a:off x="5503" y="163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99"/>
            <p:cNvSpPr>
              <a:spLocks noChangeArrowheads="1"/>
            </p:cNvSpPr>
            <p:nvPr/>
          </p:nvSpPr>
          <p:spPr bwMode="auto">
            <a:xfrm>
              <a:off x="5503" y="1632"/>
              <a:ext cx="7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100"/>
            <p:cNvSpPr>
              <a:spLocks noChangeShapeType="1"/>
            </p:cNvSpPr>
            <p:nvPr/>
          </p:nvSpPr>
          <p:spPr bwMode="auto">
            <a:xfrm>
              <a:off x="5503" y="210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101"/>
            <p:cNvSpPr>
              <a:spLocks noChangeArrowheads="1"/>
            </p:cNvSpPr>
            <p:nvPr/>
          </p:nvSpPr>
          <p:spPr bwMode="auto">
            <a:xfrm>
              <a:off x="5503" y="2101"/>
              <a:ext cx="7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02"/>
            <p:cNvSpPr>
              <a:spLocks noChangeShapeType="1"/>
            </p:cNvSpPr>
            <p:nvPr/>
          </p:nvSpPr>
          <p:spPr bwMode="auto">
            <a:xfrm>
              <a:off x="5503" y="225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103"/>
            <p:cNvSpPr>
              <a:spLocks noChangeArrowheads="1"/>
            </p:cNvSpPr>
            <p:nvPr/>
          </p:nvSpPr>
          <p:spPr bwMode="auto">
            <a:xfrm>
              <a:off x="5503" y="2257"/>
              <a:ext cx="7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104"/>
            <p:cNvSpPr>
              <a:spLocks noChangeShapeType="1"/>
            </p:cNvSpPr>
            <p:nvPr/>
          </p:nvSpPr>
          <p:spPr bwMode="auto">
            <a:xfrm>
              <a:off x="5503" y="241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105"/>
            <p:cNvSpPr>
              <a:spLocks noChangeArrowheads="1"/>
            </p:cNvSpPr>
            <p:nvPr/>
          </p:nvSpPr>
          <p:spPr bwMode="auto">
            <a:xfrm>
              <a:off x="5503" y="2413"/>
              <a:ext cx="7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106"/>
            <p:cNvSpPr>
              <a:spLocks noChangeShapeType="1"/>
            </p:cNvSpPr>
            <p:nvPr/>
          </p:nvSpPr>
          <p:spPr bwMode="auto">
            <a:xfrm>
              <a:off x="5503" y="256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107"/>
            <p:cNvSpPr>
              <a:spLocks noChangeArrowheads="1"/>
            </p:cNvSpPr>
            <p:nvPr/>
          </p:nvSpPr>
          <p:spPr bwMode="auto">
            <a:xfrm>
              <a:off x="5503" y="2569"/>
              <a:ext cx="7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108"/>
            <p:cNvSpPr>
              <a:spLocks noChangeShapeType="1"/>
            </p:cNvSpPr>
            <p:nvPr/>
          </p:nvSpPr>
          <p:spPr bwMode="auto">
            <a:xfrm>
              <a:off x="5503" y="272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109"/>
            <p:cNvSpPr>
              <a:spLocks noChangeArrowheads="1"/>
            </p:cNvSpPr>
            <p:nvPr/>
          </p:nvSpPr>
          <p:spPr bwMode="auto">
            <a:xfrm>
              <a:off x="5503" y="2726"/>
              <a:ext cx="7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9" name="Rectangle 23"/>
          <p:cNvSpPr>
            <a:spLocks noChangeArrowheads="1"/>
          </p:cNvSpPr>
          <p:nvPr/>
        </p:nvSpPr>
        <p:spPr bwMode="auto">
          <a:xfrm>
            <a:off x="6733196" y="4106863"/>
            <a:ext cx="993196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174,735,212</a:t>
            </a:r>
          </a:p>
        </p:txBody>
      </p:sp>
      <p:sp>
        <p:nvSpPr>
          <p:cNvPr id="100" name="Rectangle 36"/>
          <p:cNvSpPr>
            <a:spLocks noChangeArrowheads="1"/>
          </p:cNvSpPr>
          <p:nvPr/>
        </p:nvSpPr>
        <p:spPr bwMode="auto">
          <a:xfrm>
            <a:off x="3916266" y="3831432"/>
            <a:ext cx="113371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                      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" name="Rectangle 37"/>
          <p:cNvSpPr>
            <a:spLocks noChangeArrowheads="1"/>
          </p:cNvSpPr>
          <p:nvPr/>
        </p:nvSpPr>
        <p:spPr bwMode="auto">
          <a:xfrm>
            <a:off x="4748188" y="3808476"/>
            <a:ext cx="1298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Rectangle 37"/>
          <p:cNvSpPr>
            <a:spLocks noChangeArrowheads="1"/>
          </p:cNvSpPr>
          <p:nvPr/>
        </p:nvSpPr>
        <p:spPr bwMode="auto">
          <a:xfrm>
            <a:off x="8325730" y="3833586"/>
            <a:ext cx="1298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Rectangle 26"/>
          <p:cNvSpPr>
            <a:spLocks noChangeArrowheads="1"/>
          </p:cNvSpPr>
          <p:nvPr/>
        </p:nvSpPr>
        <p:spPr bwMode="auto">
          <a:xfrm>
            <a:off x="8026476" y="4080873"/>
            <a:ext cx="609969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(2,443)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Content Placeholder 7"/>
          <p:cNvSpPr>
            <a:spLocks noGrp="1"/>
          </p:cNvSpPr>
          <p:nvPr>
            <p:ph idx="1"/>
          </p:nvPr>
        </p:nvSpPr>
        <p:spPr>
          <a:xfrm>
            <a:off x="425710" y="4642686"/>
            <a:ext cx="8320810" cy="1258895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NOTES: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en-US" sz="1600" dirty="0" smtClean="0"/>
              <a:t>No unfunded FTES across the system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en-US" sz="1600" dirty="0" smtClean="0"/>
              <a:t>No Deficit Factor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en-US" sz="1600" dirty="0" smtClean="0"/>
              <a:t>27 Districts in Stabilization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10386"/>
          </a:xfrm>
        </p:spPr>
        <p:txBody>
          <a:bodyPr/>
          <a:lstStyle/>
          <a:p>
            <a:pPr algn="ctr"/>
            <a:r>
              <a:rPr lang="en-US" sz="2000" dirty="0" smtClean="0">
                <a:latin typeface="Arial Black" pitchFamily="34" charset="0"/>
              </a:rPr>
              <a:t>UNRESTRICTED GENERAL FUND (UGF) FUND BALANCE TREND WITH COMPARABLE DISTRICTS</a:t>
            </a:r>
            <a:br>
              <a:rPr lang="en-US" sz="2000" dirty="0" smtClean="0">
                <a:latin typeface="Arial Black" pitchFamily="34" charset="0"/>
              </a:rPr>
            </a:br>
            <a:r>
              <a:rPr lang="en-US" sz="1800" dirty="0" smtClean="0">
                <a:latin typeface="Arial Black" pitchFamily="34" charset="0"/>
              </a:rPr>
              <a:t>Ending Balance as of June 30, 2016</a:t>
            </a:r>
            <a:endParaRPr lang="en-US" sz="1800" dirty="0">
              <a:latin typeface="Arial Black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2890286"/>
              </p:ext>
            </p:extLst>
          </p:nvPr>
        </p:nvGraphicFramePr>
        <p:xfrm>
          <a:off x="609600" y="1822659"/>
          <a:ext cx="81534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081859"/>
              </p:ext>
            </p:extLst>
          </p:nvPr>
        </p:nvGraphicFramePr>
        <p:xfrm>
          <a:off x="330926" y="5181990"/>
          <a:ext cx="8610600" cy="1235075"/>
        </p:xfrm>
        <a:graphic>
          <a:graphicData uri="http://schemas.openxmlformats.org/drawingml/2006/table">
            <a:tbl>
              <a:tblPr/>
              <a:tblGrid>
                <a:gridCol w="8610600"/>
              </a:tblGrid>
              <a:tr h="103695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en-US" sz="11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NOTES:</a:t>
                      </a:r>
                    </a:p>
                    <a:p>
                      <a:pPr algn="l" fontAlgn="b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228600" indent="-228600" algn="l" fontAlgn="b">
                        <a:buAutoNum type="arabicParenR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Data Obtained from the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California Community Colleges, Chancellor’s Office, Fiscal Services Unit 311 Reporting: Revenues, Expenditures, and Fund Balance Data for the General Fund for the 2015-2016 Fiscal Year.</a:t>
                      </a:r>
                    </a:p>
                    <a:p>
                      <a:pPr marL="228600" indent="-228600" algn="l" fontAlgn="b">
                        <a:buAutoNum type="arabicParenR"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 percentage values shown reflect the Net Ending Balance as a function of the Expenditures within each District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46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8263977"/>
              </p:ext>
            </p:extLst>
          </p:nvPr>
        </p:nvGraphicFramePr>
        <p:xfrm>
          <a:off x="424543" y="1989425"/>
          <a:ext cx="8153401" cy="3261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8806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458200" cy="990600"/>
          </a:xfrm>
        </p:spPr>
        <p:txBody>
          <a:bodyPr/>
          <a:lstStyle/>
          <a:p>
            <a:pPr algn="ctr"/>
            <a:r>
              <a:rPr lang="en-US" sz="2300" dirty="0" smtClean="0">
                <a:latin typeface="Arial Black" pitchFamily="34" charset="0"/>
              </a:rPr>
              <a:t>STATE-WIDE FUND BALANCE SUMMARY</a:t>
            </a:r>
            <a:r>
              <a:rPr lang="en-US" sz="2800" dirty="0" smtClean="0">
                <a:latin typeface="Arial Black" pitchFamily="34" charset="0"/>
              </a:rPr>
              <a:t/>
            </a:r>
            <a:br>
              <a:rPr lang="en-US" sz="2800" dirty="0" smtClean="0">
                <a:latin typeface="Arial Black" pitchFamily="34" charset="0"/>
              </a:rPr>
            </a:br>
            <a:r>
              <a:rPr lang="en-US" sz="1800" dirty="0" smtClean="0">
                <a:latin typeface="Arial Black" pitchFamily="34" charset="0"/>
              </a:rPr>
              <a:t>Net Ending Balance as a % of UGF Expenditures</a:t>
            </a:r>
            <a:br>
              <a:rPr lang="en-US" sz="1800" dirty="0" smtClean="0">
                <a:latin typeface="Arial Black" pitchFamily="34" charset="0"/>
              </a:rPr>
            </a:br>
            <a:r>
              <a:rPr lang="en-US" sz="1800" dirty="0" smtClean="0">
                <a:latin typeface="Arial Black" pitchFamily="34" charset="0"/>
              </a:rPr>
              <a:t>As of June 30, 2016</a:t>
            </a:r>
            <a:endParaRPr lang="en-US" sz="1800" dirty="0">
              <a:latin typeface="Arial Black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3839237"/>
              </p:ext>
            </p:extLst>
          </p:nvPr>
        </p:nvGraphicFramePr>
        <p:xfrm>
          <a:off x="457200" y="2286000"/>
          <a:ext cx="8250382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153400" cy="22098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rPr>
              <a:t>SECTION 2</a:t>
            </a:r>
            <a:br>
              <a:rPr lang="en-US" sz="4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4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4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Arial Black" pitchFamily="34" charset="0"/>
              </a:rPr>
              <a:t>2016-17 FY Status</a:t>
            </a:r>
            <a:br>
              <a:rPr lang="en-US" sz="4000" dirty="0" smtClean="0">
                <a:solidFill>
                  <a:schemeClr val="tx1"/>
                </a:solidFill>
                <a:latin typeface="Arial Black" pitchFamily="34" charset="0"/>
              </a:rPr>
            </a:br>
            <a:endParaRPr lang="en-US" sz="4000" dirty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4342506"/>
            <a:ext cx="4343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500" dirty="0" smtClean="0"/>
              <a:t>Changes Since Adoption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500" dirty="0" smtClean="0"/>
              <a:t>FTES @ P-1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94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066800"/>
          </a:xfrm>
        </p:spPr>
        <p:txBody>
          <a:bodyPr/>
          <a:lstStyle/>
          <a:p>
            <a:r>
              <a:rPr lang="en-US" sz="3000" dirty="0">
                <a:latin typeface="Arial Black" pitchFamily="34" charset="0"/>
              </a:rPr>
              <a:t>WHAT HAS CHANGED SINCE </a:t>
            </a:r>
            <a:r>
              <a:rPr lang="en-US" sz="3000" dirty="0" smtClean="0">
                <a:latin typeface="Arial Black" pitchFamily="34" charset="0"/>
              </a:rPr>
              <a:t>2016-17 </a:t>
            </a:r>
            <a:r>
              <a:rPr lang="en-US" sz="3000" dirty="0">
                <a:latin typeface="Arial Black" pitchFamily="34" charset="0"/>
              </a:rPr>
              <a:t>BUDGET ADOPTION? </a:t>
            </a:r>
            <a:br>
              <a:rPr lang="en-US" sz="3000" dirty="0">
                <a:latin typeface="Arial Black" pitchFamily="34" charset="0"/>
              </a:rPr>
            </a:br>
            <a:r>
              <a:rPr lang="en-US" sz="3000" dirty="0" smtClean="0">
                <a:latin typeface="Arial Black" pitchFamily="34" charset="0"/>
              </a:rPr>
              <a:t/>
            </a:r>
            <a:br>
              <a:rPr lang="en-US" sz="3000" dirty="0" smtClean="0">
                <a:latin typeface="Arial Black" pitchFamily="34" charset="0"/>
              </a:rPr>
            </a:br>
            <a:endParaRPr lang="en-US" sz="2500" dirty="0">
              <a:latin typeface="Arial Black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381154"/>
              </p:ext>
            </p:extLst>
          </p:nvPr>
        </p:nvGraphicFramePr>
        <p:xfrm>
          <a:off x="609600" y="2362201"/>
          <a:ext cx="8001000" cy="2609219"/>
        </p:xfrm>
        <a:graphic>
          <a:graphicData uri="http://schemas.openxmlformats.org/drawingml/2006/table">
            <a:tbl>
              <a:tblPr/>
              <a:tblGrid>
                <a:gridCol w="4205905"/>
                <a:gridCol w="1917110"/>
                <a:gridCol w="1877985"/>
              </a:tblGrid>
              <a:tr h="518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Revenue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2016-17         Adopted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2016-17         Revised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3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Beginning Balance (District &amp; Colleges)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47,569,477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48,272,956 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Revenue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202,264,194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207,940,853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Revenue + Beginning Balance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249,833,671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256,213,809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Expected Level of Spending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200,484,852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200,742,102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Ending Fund Balance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49,348,819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55,471,707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Ending Fund Balance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24.61%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27.63%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358929"/>
              </p:ext>
            </p:extLst>
          </p:nvPr>
        </p:nvGraphicFramePr>
        <p:xfrm>
          <a:off x="685800" y="5181600"/>
          <a:ext cx="7543800" cy="914892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471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1" u="sng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Notes:</a:t>
                      </a:r>
                    </a:p>
                    <a:p>
                      <a:pPr algn="l" fontAlgn="b"/>
                      <a:endParaRPr lang="en-US" sz="5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  Change in Beginning Balance reflects PY Audit adjustments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2452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76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7924800" cy="610386"/>
          </a:xfrm>
        </p:spPr>
        <p:txBody>
          <a:bodyPr/>
          <a:lstStyle/>
          <a:p>
            <a:r>
              <a:rPr lang="en-US" sz="3200" dirty="0" smtClean="0">
                <a:latin typeface="Arial Black" pitchFamily="34" charset="0"/>
              </a:rPr>
              <a:t>P-1 FTES SUMMARY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B609-8302-414C-A9A4-52F3A97EC1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1, 2017, BOT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224517"/>
              </p:ext>
            </p:extLst>
          </p:nvPr>
        </p:nvGraphicFramePr>
        <p:xfrm>
          <a:off x="533400" y="2282889"/>
          <a:ext cx="8001000" cy="2160375"/>
        </p:xfrm>
        <a:graphic>
          <a:graphicData uri="http://schemas.openxmlformats.org/drawingml/2006/table">
            <a:tbl>
              <a:tblPr/>
              <a:tblGrid>
                <a:gridCol w="1317587"/>
                <a:gridCol w="1317587"/>
                <a:gridCol w="1317587"/>
                <a:gridCol w="1317587"/>
                <a:gridCol w="1435252"/>
                <a:gridCol w="1295400"/>
              </a:tblGrid>
              <a:tr h="8382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P-1 Enrollment</a:t>
                      </a:r>
                      <a:r>
                        <a:rPr lang="en-US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Reported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2016-17 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Adopted Budget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- Historic Framework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Over/Under      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#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Over/Under 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%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OCC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15,681.17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17,000.26 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52.11%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-1,319.09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-7.76%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GWC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9,049.50 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9,953.52 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30.51%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-904.02</a:t>
                      </a:r>
                      <a:endParaRPr lang="en-US" sz="1500" b="0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-9.08%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CCC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5,948.18 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5,670.02 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17.38%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278.16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30,678.85 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32,623.80 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100.00%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</a:t>
                      </a:r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-1,944.95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-5.96%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951025"/>
              </p:ext>
            </p:extLst>
          </p:nvPr>
        </p:nvGraphicFramePr>
        <p:xfrm>
          <a:off x="647700" y="4876800"/>
          <a:ext cx="7696200" cy="1112520"/>
        </p:xfrm>
        <a:graphic>
          <a:graphicData uri="http://schemas.openxmlformats.org/drawingml/2006/table">
            <a:tbl>
              <a:tblPr/>
              <a:tblGrid>
                <a:gridCol w="7696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5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Note: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1) Basic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allocation FTES thresholds return to 100% of standards, effective 2016-17 fiscal year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2) FTES data revised at P-2</a:t>
                      </a:r>
                      <a:endParaRPr lang="en-US" sz="1400" b="1" i="1" u="sng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endParaRPr lang="en-US" sz="5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716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19800</TotalTime>
  <Words>2085</Words>
  <Application>Microsoft Office PowerPoint</Application>
  <PresentationFormat>On-screen Show (4:3)</PresentationFormat>
  <Paragraphs>664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1_Office Theme</vt:lpstr>
      <vt:lpstr>Concourse</vt:lpstr>
      <vt:lpstr>2017-18  Preliminary Budget Development</vt:lpstr>
      <vt:lpstr>DISCUSSION</vt:lpstr>
      <vt:lpstr>SECTION 1  2015-16 FY Summary   </vt:lpstr>
      <vt:lpstr>WHAT CHANGED WITH THE 2015-16 FINAL RE-CALCULATION?     </vt:lpstr>
      <vt:lpstr>UNRESTRICTED GENERAL FUND (UGF) FUND BALANCE TREND WITH COMPARABLE DISTRICTS Ending Balance as of June 30, 2016</vt:lpstr>
      <vt:lpstr>STATE-WIDE FUND BALANCE SUMMARY Net Ending Balance as a % of UGF Expenditures As of June 30, 2016</vt:lpstr>
      <vt:lpstr>SECTION 2  2016-17 FY Status </vt:lpstr>
      <vt:lpstr>WHAT HAS CHANGED SINCE 2016-17 BUDGET ADOPTION?   </vt:lpstr>
      <vt:lpstr>P-1 FTES SUMMARY</vt:lpstr>
      <vt:lpstr>SECTION 3  2017-18 FY and Beyond</vt:lpstr>
      <vt:lpstr>SUMMARY OF GOVERNOR’S BUDGET PROPOSAL</vt:lpstr>
      <vt:lpstr>SUMMARY OF BUDGET PROPOSAL (cont.)  </vt:lpstr>
      <vt:lpstr>SUMMARY OF BUDGET PROPOSAL (cont.)  </vt:lpstr>
      <vt:lpstr>SUMMARY OF BUDGET PROPOSAL (cont.)  </vt:lpstr>
      <vt:lpstr>FTES MULTI-YEAR OUTLOOK</vt:lpstr>
      <vt:lpstr>ESTIMATED 2017-18 UGF REVENUE &amp; EXPENSE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2017-18 FY PRELIMINARY BUDGET ASSUMPTIONS</vt:lpstr>
      <vt:lpstr>PRELIMINARY CAPITAL BUDGET</vt:lpstr>
      <vt:lpstr>BUDGET DEVELOPMENT CALENDAR </vt:lpstr>
      <vt:lpstr>SECTION 4  Looking Ahead </vt:lpstr>
      <vt:lpstr>AREAS OF CONCERN</vt:lpstr>
      <vt:lpstr>LOOKING AHEAD – things to watch</vt:lpstr>
    </vt:vector>
  </TitlesOfParts>
  <Company>Coast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2013-14 Budget Development</dc:title>
  <dc:creator>adunn</dc:creator>
  <cp:lastModifiedBy>Nathan Banditelli</cp:lastModifiedBy>
  <cp:revision>1326</cp:revision>
  <cp:lastPrinted>2017-01-31T17:28:36Z</cp:lastPrinted>
  <dcterms:created xsi:type="dcterms:W3CDTF">2012-12-06T18:52:21Z</dcterms:created>
  <dcterms:modified xsi:type="dcterms:W3CDTF">2017-03-22T15:49:33Z</dcterms:modified>
</cp:coreProperties>
</file>